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848" r:id="rId2"/>
    <p:sldId id="302" r:id="rId3"/>
    <p:sldId id="301" r:id="rId4"/>
    <p:sldId id="296" r:id="rId5"/>
    <p:sldId id="303" r:id="rId6"/>
    <p:sldId id="327" r:id="rId7"/>
    <p:sldId id="297" r:id="rId8"/>
    <p:sldId id="298" r:id="rId9"/>
    <p:sldId id="300" r:id="rId10"/>
    <p:sldId id="304" r:id="rId11"/>
    <p:sldId id="318" r:id="rId12"/>
    <p:sldId id="323" r:id="rId13"/>
    <p:sldId id="324" r:id="rId14"/>
    <p:sldId id="289" r:id="rId15"/>
    <p:sldId id="320" r:id="rId16"/>
    <p:sldId id="309" r:id="rId17"/>
    <p:sldId id="311" r:id="rId18"/>
    <p:sldId id="257" r:id="rId19"/>
    <p:sldId id="283" r:id="rId20"/>
    <p:sldId id="307" r:id="rId21"/>
    <p:sldId id="308" r:id="rId22"/>
    <p:sldId id="280" r:id="rId23"/>
    <p:sldId id="284" r:id="rId24"/>
    <p:sldId id="286" r:id="rId25"/>
    <p:sldId id="321" r:id="rId26"/>
    <p:sldId id="305" r:id="rId27"/>
    <p:sldId id="31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6584"/>
    <p:restoredTop sz="85578" autoAdjust="0"/>
  </p:normalViewPr>
  <p:slideViewPr>
    <p:cSldViewPr snapToGrid="0" snapToObjects="1">
      <p:cViewPr varScale="1">
        <p:scale>
          <a:sx n="109" d="100"/>
          <a:sy n="109" d="100"/>
        </p:scale>
        <p:origin x="680" y="176"/>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 Id="rId4"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59CCF-021D-B143-BB3A-0B1BA6F59F38}" type="datetimeFigureOut">
              <a:rPr lang="en-US" smtClean="0"/>
              <a:t>11/21/21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5916E-5770-D04D-A976-F7F9250CFDB1}" type="slidenum">
              <a:rPr lang="en-US" smtClean="0"/>
              <a:t>‹#›</a:t>
            </a:fld>
            <a:endParaRPr lang="en-US"/>
          </a:p>
        </p:txBody>
      </p:sp>
    </p:spTree>
    <p:extLst>
      <p:ext uri="{BB962C8B-B14F-4D97-AF65-F5344CB8AC3E}">
        <p14:creationId xmlns:p14="http://schemas.microsoft.com/office/powerpoint/2010/main" val="314520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A67DE-2311-0C40-987F-3613AA1578E6}" type="datetimeFigureOut">
              <a:rPr lang="en-US" smtClean="0"/>
              <a:t>11/21/21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DC75F-9C97-F44A-9130-A6ACBB6F33A2}" type="slidenum">
              <a:rPr lang="en-US" smtClean="0"/>
              <a:t>‹#›</a:t>
            </a:fld>
            <a:endParaRPr lang="en-US"/>
          </a:p>
        </p:txBody>
      </p:sp>
    </p:spTree>
    <p:extLst>
      <p:ext uri="{BB962C8B-B14F-4D97-AF65-F5344CB8AC3E}">
        <p14:creationId xmlns:p14="http://schemas.microsoft.com/office/powerpoint/2010/main" val="2801513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 of a line: C=lambda</a:t>
            </a:r>
            <a:r>
              <a:rPr lang="en-US" baseline="0" dirty="0"/>
              <a:t> x t + beta</a:t>
            </a:r>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3</a:t>
            </a:fld>
            <a:endParaRPr lang="en-US"/>
          </a:p>
        </p:txBody>
      </p:sp>
    </p:spTree>
    <p:extLst>
      <p:ext uri="{BB962C8B-B14F-4D97-AF65-F5344CB8AC3E}">
        <p14:creationId xmlns:p14="http://schemas.microsoft.com/office/powerpoint/2010/main" val="339470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FIGURE 3.2 The landscape of the various types of climate models within a hierarchy of models is complex and overlapping. This is one view of that landscape centered on the three broad types of models and analytic frameworks in climate change research that contribute to the IPCC reports: integrated assessment models, physical climate models, and models and other approaches used to help assess impacts, adaptation, and vulnerability. SOURCE: Moss et al., 2010. Reprinted by permission from Macmillan Publishers Ltd., copyright 2010.</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15</a:t>
            </a:fld>
            <a:endParaRPr lang="en-US"/>
          </a:p>
        </p:txBody>
      </p:sp>
    </p:spTree>
    <p:extLst>
      <p:ext uri="{BB962C8B-B14F-4D97-AF65-F5344CB8AC3E}">
        <p14:creationId xmlns:p14="http://schemas.microsoft.com/office/powerpoint/2010/main" val="271997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FIGURE1.3 Climatemodelsaremathematicalrepresentationsofthephysical,chemical,andbiological processes in the Earth system. SOURCE: Marian </a:t>
            </a:r>
            <a:r>
              <a:rPr lang="en-US" sz="1200" kern="1200" baseline="0" dirty="0" err="1">
                <a:solidFill>
                  <a:schemeClr val="tx1"/>
                </a:solidFill>
                <a:latin typeface="+mn-lt"/>
                <a:ea typeface="+mn-ea"/>
                <a:cs typeface="+mn-cs"/>
              </a:rPr>
              <a:t>Koshland</a:t>
            </a:r>
            <a:r>
              <a:rPr lang="en-US" sz="1200" kern="1200" baseline="0" dirty="0">
                <a:solidFill>
                  <a:schemeClr val="tx1"/>
                </a:solidFill>
                <a:latin typeface="+mn-lt"/>
                <a:ea typeface="+mn-ea"/>
                <a:cs typeface="+mn-cs"/>
              </a:rPr>
              <a:t> Science Museum.</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18</a:t>
            </a:fld>
            <a:endParaRPr lang="en-US"/>
          </a:p>
        </p:txBody>
      </p:sp>
    </p:spTree>
    <p:extLst>
      <p:ext uri="{BB962C8B-B14F-4D97-AF65-F5344CB8AC3E}">
        <p14:creationId xmlns:p14="http://schemas.microsoft.com/office/powerpoint/2010/main" val="699880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of m</a:t>
            </a:r>
            <a:r>
              <a:rPr lang="en-US" dirty="0"/>
              <a:t>ain feedbacks:</a:t>
            </a:r>
            <a:r>
              <a:rPr lang="en-US" baseline="0" dirty="0"/>
              <a:t> water vapor feedback, ice-albedo feedback</a:t>
            </a:r>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23</a:t>
            </a:fld>
            <a:endParaRPr lang="en-US"/>
          </a:p>
        </p:txBody>
      </p:sp>
    </p:spTree>
    <p:extLst>
      <p:ext uri="{BB962C8B-B14F-4D97-AF65-F5344CB8AC3E}">
        <p14:creationId xmlns:p14="http://schemas.microsoft.com/office/powerpoint/2010/main" val="859330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Bader</a:t>
            </a:r>
            <a:r>
              <a:rPr lang="en-US" baseline="0" dirty="0"/>
              <a:t> et al (2008)</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climate system includes a wide range of complex processes, involving spatial and temporal scales that span many orders of magnitude. As our understanding of these processes expands, climate models need to become more complex to reflect this understanding. The balance between increased complexity and increased resolution, subject to computational limitations, represents a fundamental tension in the development of climate models.</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25</a:t>
            </a:fld>
            <a:endParaRPr lang="en-US"/>
          </a:p>
        </p:txBody>
      </p:sp>
    </p:spTree>
    <p:extLst>
      <p:ext uri="{BB962C8B-B14F-4D97-AF65-F5344CB8AC3E}">
        <p14:creationId xmlns:p14="http://schemas.microsoft.com/office/powerpoint/2010/main" val="2797881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399D02-89AA-EC43-A3E6-3B1440441686}" type="datetimeFigureOut">
              <a:rPr lang="en-US" smtClean="0"/>
              <a:t>11/21/21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3700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02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73118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03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659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472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9030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399D02-89AA-EC43-A3E6-3B1440441686}" type="datetimeFigureOut">
              <a:rPr lang="en-US" smtClean="0"/>
              <a:t>11/21/21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2416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99D02-89AA-EC43-A3E6-3B1440441686}" type="datetimeFigureOut">
              <a:rPr lang="en-US" smtClean="0"/>
              <a:t>11/21/21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593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399D02-89AA-EC43-A3E6-3B1440441686}" type="datetimeFigureOut">
              <a:rPr lang="en-US" smtClean="0"/>
              <a:t>11/21/21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6118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399D02-89AA-EC43-A3E6-3B1440441686}" type="datetimeFigureOut">
              <a:rPr lang="en-US" smtClean="0"/>
              <a:t>11/21/21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9201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99D02-89AA-EC43-A3E6-3B1440441686}" type="datetimeFigureOut">
              <a:rPr lang="en-US" smtClean="0"/>
              <a:t>11/21/21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6571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11/21/21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92716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11/21/21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9079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99D02-89AA-EC43-A3E6-3B1440441686}" type="datetimeFigureOut">
              <a:rPr lang="en-US" smtClean="0"/>
              <a:t>11/21/21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7117-EF7A-E645-933E-665E1FB5F50D}" type="slidenum">
              <a:rPr lang="en-US" smtClean="0"/>
              <a:t>‹#›</a:t>
            </a:fld>
            <a:endParaRPr lang="en-US"/>
          </a:p>
        </p:txBody>
      </p:sp>
    </p:spTree>
    <p:extLst>
      <p:ext uri="{BB962C8B-B14F-4D97-AF65-F5344CB8AC3E}">
        <p14:creationId xmlns:p14="http://schemas.microsoft.com/office/powerpoint/2010/main" val="52766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4" r:id="rId13"/>
    <p:sldLayoutId id="2147483665"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emf"/><Relationship Id="rId5" Type="http://schemas.openxmlformats.org/officeDocument/2006/relationships/oleObject" Target="../embeddings/oleObject19.bin"/><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22.png"/><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6.emf"/><Relationship Id="rId4" Type="http://schemas.openxmlformats.org/officeDocument/2006/relationships/oleObject" Target="../embeddings/oleObject22.bin"/></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hyperlink" Target="https://en.wikipedia.org/wiki/Syukuro_Manabe"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8.bin"/><Relationship Id="rId10" Type="http://schemas.openxmlformats.org/officeDocument/2006/relationships/image" Target="../media/image11.emf"/><Relationship Id="rId4" Type="http://schemas.openxmlformats.org/officeDocument/2006/relationships/image" Target="../media/image8.emf"/><Relationship Id="rId9" Type="http://schemas.openxmlformats.org/officeDocument/2006/relationships/oleObject" Target="../embeddings/oleObject10.bin"/></Relationships>
</file>

<file path=ppt/slides/_rels/slide8.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emf"/><Relationship Id="rId5" Type="http://schemas.openxmlformats.org/officeDocument/2006/relationships/oleObject" Target="../embeddings/oleObject12.bin"/><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oleObject" Target="../embeddings/oleObject14.bin"/></Relationships>
</file>

<file path=ppt/slides/_rels/slide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6.emf"/><Relationship Id="rId5" Type="http://schemas.openxmlformats.org/officeDocument/2006/relationships/oleObject" Target="../embeddings/oleObject16.bin"/><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a:bodyPr>
          <a:lstStyle/>
          <a:p>
            <a:r>
              <a:rPr lang="en-US" dirty="0"/>
              <a:t>Climate models – what are they?</a:t>
            </a:r>
          </a:p>
        </p:txBody>
      </p:sp>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2038267" y="1726224"/>
            <a:ext cx="7105733" cy="4689783"/>
          </a:xfrm>
        </p:spPr>
      </p:pic>
      <p:sp>
        <p:nvSpPr>
          <p:cNvPr id="3" name="TextBox 2">
            <a:extLst>
              <a:ext uri="{FF2B5EF4-FFF2-40B4-BE49-F238E27FC236}">
                <a16:creationId xmlns:a16="http://schemas.microsoft.com/office/drawing/2014/main" id="{5B0389AF-1D3B-8E42-869F-4F8536D2E238}"/>
              </a:ext>
            </a:extLst>
          </p:cNvPr>
          <p:cNvSpPr txBox="1"/>
          <p:nvPr/>
        </p:nvSpPr>
        <p:spPr>
          <a:xfrm>
            <a:off x="2227384" y="1079893"/>
            <a:ext cx="4912820" cy="646331"/>
          </a:xfrm>
          <a:prstGeom prst="rect">
            <a:avLst/>
          </a:prstGeom>
          <a:noFill/>
        </p:spPr>
        <p:txBody>
          <a:bodyPr wrap="none" rtlCol="0">
            <a:spAutoFit/>
          </a:bodyPr>
          <a:lstStyle/>
          <a:p>
            <a:r>
              <a:rPr lang="en-US" dirty="0"/>
              <a:t>And different grids for different parts of the model</a:t>
            </a:r>
          </a:p>
          <a:p>
            <a:r>
              <a:rPr lang="en-US" dirty="0"/>
              <a:t>	atmosphere, ocean, land, ice,…</a:t>
            </a:r>
          </a:p>
        </p:txBody>
      </p:sp>
      <p:pic>
        <p:nvPicPr>
          <p:cNvPr id="5" name="Picture 4" descr="Chart&#10;&#10;Description automatically generated">
            <a:extLst>
              <a:ext uri="{FF2B5EF4-FFF2-40B4-BE49-F238E27FC236}">
                <a16:creationId xmlns:a16="http://schemas.microsoft.com/office/drawing/2014/main" id="{B4FDC5CF-1D91-5242-A32D-BD6754ACA341}"/>
              </a:ext>
            </a:extLst>
          </p:cNvPr>
          <p:cNvPicPr>
            <a:picLocks noChangeAspect="1"/>
          </p:cNvPicPr>
          <p:nvPr/>
        </p:nvPicPr>
        <p:blipFill>
          <a:blip r:embed="rId3"/>
          <a:stretch>
            <a:fillRect/>
          </a:stretch>
        </p:blipFill>
        <p:spPr>
          <a:xfrm>
            <a:off x="457200" y="3429000"/>
            <a:ext cx="4611076" cy="3444745"/>
          </a:xfrm>
          <a:prstGeom prst="rect">
            <a:avLst/>
          </a:prstGeom>
        </p:spPr>
      </p:pic>
    </p:spTree>
    <p:extLst>
      <p:ext uri="{BB962C8B-B14F-4D97-AF65-F5344CB8AC3E}">
        <p14:creationId xmlns:p14="http://schemas.microsoft.com/office/powerpoint/2010/main" val="392456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0920"/>
            <a:ext cx="8229600" cy="1143000"/>
          </a:xfrm>
        </p:spPr>
        <p:txBody>
          <a:bodyPr>
            <a:normAutofit fontScale="90000"/>
          </a:bodyPr>
          <a:lstStyle/>
          <a:p>
            <a:r>
              <a:rPr lang="en-US" dirty="0"/>
              <a:t>The “</a:t>
            </a:r>
            <a:r>
              <a:rPr lang="en-US" dirty="0">
                <a:solidFill>
                  <a:srgbClr val="3366FF"/>
                </a:solidFill>
              </a:rPr>
              <a:t>dynamical/numerical core</a:t>
            </a:r>
            <a:r>
              <a:rPr lang="en-US" dirty="0"/>
              <a:t>” of a model </a:t>
            </a:r>
            <a:r>
              <a:rPr lang="en-US" dirty="0">
                <a:solidFill>
                  <a:srgbClr val="FF0000"/>
                </a:solidFill>
              </a:rPr>
              <a:t>matters </a:t>
            </a:r>
            <a:r>
              <a:rPr lang="mr-IN" dirty="0">
                <a:solidFill>
                  <a:srgbClr val="FF0000"/>
                </a:solidFill>
              </a:rPr>
              <a:t>…</a:t>
            </a:r>
            <a:r>
              <a:rPr lang="en-US" dirty="0">
                <a:solidFill>
                  <a:srgbClr val="FF0000"/>
                </a:solidFill>
              </a:rPr>
              <a:t> a lot</a:t>
            </a:r>
            <a:r>
              <a:rPr lang="en-US" dirty="0"/>
              <a:t>!</a:t>
            </a:r>
          </a:p>
        </p:txBody>
      </p:sp>
      <p:sp>
        <p:nvSpPr>
          <p:cNvPr id="3" name="Content Placeholder 2"/>
          <p:cNvSpPr>
            <a:spLocks noGrp="1"/>
          </p:cNvSpPr>
          <p:nvPr>
            <p:ph idx="1"/>
          </p:nvPr>
        </p:nvSpPr>
        <p:spPr>
          <a:xfrm>
            <a:off x="457199" y="1333920"/>
            <a:ext cx="8566451" cy="4525963"/>
          </a:xfrm>
        </p:spPr>
        <p:txBody>
          <a:bodyPr/>
          <a:lstStyle/>
          <a:p>
            <a:r>
              <a:rPr lang="en-US" dirty="0"/>
              <a:t>System of equation (partial differentials in 3D)</a:t>
            </a:r>
          </a:p>
          <a:p>
            <a:r>
              <a:rPr lang="en-US" b="1" dirty="0">
                <a:solidFill>
                  <a:srgbClr val="008000"/>
                </a:solidFill>
              </a:rPr>
              <a:t>Discretization</a:t>
            </a:r>
            <a:r>
              <a:rPr lang="en-US" dirty="0"/>
              <a:t> and </a:t>
            </a:r>
            <a:r>
              <a:rPr lang="en-US" b="1" dirty="0">
                <a:solidFill>
                  <a:srgbClr val="008000"/>
                </a:solidFill>
              </a:rPr>
              <a:t>integration</a:t>
            </a:r>
            <a:r>
              <a:rPr lang="en-US" dirty="0">
                <a:solidFill>
                  <a:srgbClr val="008000"/>
                </a:solidFill>
              </a:rPr>
              <a:t> </a:t>
            </a:r>
            <a:r>
              <a:rPr lang="en-US" dirty="0"/>
              <a:t>scheme</a:t>
            </a:r>
          </a:p>
          <a:p>
            <a:pPr lvl="1"/>
            <a:r>
              <a:rPr lang="en-US" dirty="0"/>
              <a:t>These 3 are mathematically all valid but can produce very different answers when implemented</a:t>
            </a:r>
            <a:r>
              <a:rPr lang="mr-IN" dirty="0"/>
              <a:t>…</a:t>
            </a: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03719203"/>
              </p:ext>
            </p:extLst>
          </p:nvPr>
        </p:nvGraphicFramePr>
        <p:xfrm>
          <a:off x="323847" y="3952491"/>
          <a:ext cx="2339206" cy="530314"/>
        </p:xfrm>
        <a:graphic>
          <a:graphicData uri="http://schemas.openxmlformats.org/presentationml/2006/ole">
            <mc:AlternateContent xmlns:mc="http://schemas.openxmlformats.org/markup-compatibility/2006">
              <mc:Choice xmlns:v="urn:schemas-microsoft-com:vml" Requires="v">
                <p:oleObj spid="_x0000_s26008" name="Equation" r:id="rId3" imgW="1066800" imgH="241300" progId="Equation.3">
                  <p:embed/>
                </p:oleObj>
              </mc:Choice>
              <mc:Fallback>
                <p:oleObj name="Equation" r:id="rId3" imgW="1066800" imgH="241300" progId="Equation.3">
                  <p:embed/>
                  <p:pic>
                    <p:nvPicPr>
                      <p:cNvPr id="0" name=""/>
                      <p:cNvPicPr/>
                      <p:nvPr/>
                    </p:nvPicPr>
                    <p:blipFill>
                      <a:blip r:embed="rId4"/>
                      <a:stretch>
                        <a:fillRect/>
                      </a:stretch>
                    </p:blipFill>
                    <p:spPr>
                      <a:xfrm>
                        <a:off x="323847" y="3952491"/>
                        <a:ext cx="2339206" cy="530314"/>
                      </a:xfrm>
                      <a:prstGeom prst="rect">
                        <a:avLst/>
                      </a:prstGeom>
                      <a:noFill/>
                    </p:spPr>
                  </p:pic>
                </p:oleObj>
              </mc:Fallback>
            </mc:AlternateContent>
          </a:graphicData>
        </a:graphic>
      </p:graphicFrame>
      <p:sp>
        <p:nvSpPr>
          <p:cNvPr id="5" name="TextBox 4"/>
          <p:cNvSpPr txBox="1"/>
          <p:nvPr/>
        </p:nvSpPr>
        <p:spPr>
          <a:xfrm>
            <a:off x="2978722" y="3744141"/>
            <a:ext cx="2572189" cy="738664"/>
          </a:xfrm>
          <a:prstGeom prst="rect">
            <a:avLst/>
          </a:prstGeom>
          <a:noFill/>
        </p:spPr>
        <p:txBody>
          <a:bodyPr wrap="none" rtlCol="0">
            <a:spAutoFit/>
          </a:bodyPr>
          <a:lstStyle/>
          <a:p>
            <a:pPr algn="ctr"/>
            <a:r>
              <a:rPr lang="en-US" sz="2400" dirty="0">
                <a:solidFill>
                  <a:srgbClr val="3366FF"/>
                </a:solidFill>
              </a:rPr>
              <a:t>Forward difference</a:t>
            </a:r>
          </a:p>
          <a:p>
            <a:pPr algn="ctr"/>
            <a:r>
              <a:rPr lang="en-US" dirty="0">
                <a:solidFill>
                  <a:srgbClr val="3366FF"/>
                </a:solidFill>
              </a:rPr>
              <a:t>(aka Forward Euler)</a:t>
            </a:r>
          </a:p>
        </p:txBody>
      </p:sp>
      <p:graphicFrame>
        <p:nvGraphicFramePr>
          <p:cNvPr id="6" name="Object 5"/>
          <p:cNvGraphicFramePr>
            <a:graphicFrameLocks noChangeAspect="1"/>
          </p:cNvGraphicFramePr>
          <p:nvPr>
            <p:extLst>
              <p:ext uri="{D42A27DB-BD31-4B8C-83A1-F6EECF244321}">
                <p14:modId xmlns:p14="http://schemas.microsoft.com/office/powerpoint/2010/main" val="2960199087"/>
              </p:ext>
            </p:extLst>
          </p:nvPr>
        </p:nvGraphicFramePr>
        <p:xfrm>
          <a:off x="3258692" y="4709918"/>
          <a:ext cx="2333189" cy="780900"/>
        </p:xfrm>
        <a:graphic>
          <a:graphicData uri="http://schemas.openxmlformats.org/presentationml/2006/ole">
            <mc:AlternateContent xmlns:mc="http://schemas.openxmlformats.org/markup-compatibility/2006">
              <mc:Choice xmlns:v="urn:schemas-microsoft-com:vml" Requires="v">
                <p:oleObj spid="_x0000_s26009" name="Equation" r:id="rId5" imgW="1181100" imgH="393700" progId="Equation.3">
                  <p:embed/>
                </p:oleObj>
              </mc:Choice>
              <mc:Fallback>
                <p:oleObj name="Equation" r:id="rId5" imgW="1181100" imgH="393700" progId="Equation.3">
                  <p:embed/>
                  <p:pic>
                    <p:nvPicPr>
                      <p:cNvPr id="0" name=""/>
                      <p:cNvPicPr/>
                      <p:nvPr/>
                    </p:nvPicPr>
                    <p:blipFill>
                      <a:blip r:embed="rId6"/>
                      <a:stretch>
                        <a:fillRect/>
                      </a:stretch>
                    </p:blipFill>
                    <p:spPr>
                      <a:xfrm>
                        <a:off x="3258692" y="4709918"/>
                        <a:ext cx="2333189" cy="780900"/>
                      </a:xfrm>
                      <a:prstGeom prst="rect">
                        <a:avLst/>
                      </a:prstGeom>
                      <a:noFill/>
                    </p:spPr>
                  </p:pic>
                </p:oleObj>
              </mc:Fallback>
            </mc:AlternateContent>
          </a:graphicData>
        </a:graphic>
      </p:graphicFrame>
      <p:sp>
        <p:nvSpPr>
          <p:cNvPr id="7" name="TextBox 6"/>
          <p:cNvSpPr txBox="1"/>
          <p:nvPr/>
        </p:nvSpPr>
        <p:spPr>
          <a:xfrm>
            <a:off x="5940736" y="4675155"/>
            <a:ext cx="2746064" cy="738664"/>
          </a:xfrm>
          <a:prstGeom prst="rect">
            <a:avLst/>
          </a:prstGeom>
          <a:noFill/>
        </p:spPr>
        <p:txBody>
          <a:bodyPr wrap="none" rtlCol="0">
            <a:spAutoFit/>
          </a:bodyPr>
          <a:lstStyle/>
          <a:p>
            <a:pPr algn="ctr"/>
            <a:r>
              <a:rPr lang="en-US" sz="2400" dirty="0">
                <a:solidFill>
                  <a:srgbClr val="3366FF"/>
                </a:solidFill>
              </a:rPr>
              <a:t>Backward difference</a:t>
            </a:r>
          </a:p>
          <a:p>
            <a:pPr algn="ctr"/>
            <a:r>
              <a:rPr lang="en-US" dirty="0">
                <a:solidFill>
                  <a:srgbClr val="3366FF"/>
                </a:solidFill>
              </a:rPr>
              <a:t>(aka backward Euler)</a:t>
            </a:r>
          </a:p>
        </p:txBody>
      </p:sp>
      <p:graphicFrame>
        <p:nvGraphicFramePr>
          <p:cNvPr id="8" name="Object 7"/>
          <p:cNvGraphicFramePr>
            <a:graphicFrameLocks noChangeAspect="1"/>
          </p:cNvGraphicFramePr>
          <p:nvPr>
            <p:extLst>
              <p:ext uri="{D42A27DB-BD31-4B8C-83A1-F6EECF244321}">
                <p14:modId xmlns:p14="http://schemas.microsoft.com/office/powerpoint/2010/main" val="1966915710"/>
              </p:ext>
            </p:extLst>
          </p:nvPr>
        </p:nvGraphicFramePr>
        <p:xfrm>
          <a:off x="530433" y="5827428"/>
          <a:ext cx="2448290" cy="453079"/>
        </p:xfrm>
        <a:graphic>
          <a:graphicData uri="http://schemas.openxmlformats.org/presentationml/2006/ole">
            <mc:AlternateContent xmlns:mc="http://schemas.openxmlformats.org/markup-compatibility/2006">
              <mc:Choice xmlns:v="urn:schemas-microsoft-com:vml" Requires="v">
                <p:oleObj spid="_x0000_s26010" name="Equation" r:id="rId7" imgW="1168400" imgH="215900" progId="Equation.3">
                  <p:embed/>
                </p:oleObj>
              </mc:Choice>
              <mc:Fallback>
                <p:oleObj name="Equation" r:id="rId7" imgW="1168400" imgH="215900" progId="Equation.3">
                  <p:embed/>
                  <p:pic>
                    <p:nvPicPr>
                      <p:cNvPr id="0" name=""/>
                      <p:cNvPicPr/>
                      <p:nvPr/>
                    </p:nvPicPr>
                    <p:blipFill>
                      <a:blip r:embed="rId8"/>
                      <a:stretch>
                        <a:fillRect/>
                      </a:stretch>
                    </p:blipFill>
                    <p:spPr>
                      <a:xfrm>
                        <a:off x="530433" y="5827428"/>
                        <a:ext cx="2448290" cy="453079"/>
                      </a:xfrm>
                      <a:prstGeom prst="rect">
                        <a:avLst/>
                      </a:prstGeom>
                      <a:noFill/>
                    </p:spPr>
                  </p:pic>
                </p:oleObj>
              </mc:Fallback>
            </mc:AlternateContent>
          </a:graphicData>
        </a:graphic>
      </p:graphicFrame>
      <p:sp>
        <p:nvSpPr>
          <p:cNvPr id="9" name="TextBox 8"/>
          <p:cNvSpPr txBox="1"/>
          <p:nvPr/>
        </p:nvSpPr>
        <p:spPr>
          <a:xfrm>
            <a:off x="3258692" y="5827428"/>
            <a:ext cx="2682044" cy="461665"/>
          </a:xfrm>
          <a:prstGeom prst="rect">
            <a:avLst/>
          </a:prstGeom>
          <a:noFill/>
        </p:spPr>
        <p:txBody>
          <a:bodyPr wrap="none" rtlCol="0">
            <a:spAutoFit/>
          </a:bodyPr>
          <a:lstStyle/>
          <a:p>
            <a:r>
              <a:rPr lang="en-US" sz="2400" dirty="0">
                <a:solidFill>
                  <a:srgbClr val="3366FF"/>
                </a:solidFill>
              </a:rPr>
              <a:t>Centered difference</a:t>
            </a:r>
          </a:p>
        </p:txBody>
      </p:sp>
      <p:sp>
        <p:nvSpPr>
          <p:cNvPr id="11" name="TextBox 10"/>
          <p:cNvSpPr txBox="1"/>
          <p:nvPr/>
        </p:nvSpPr>
        <p:spPr>
          <a:xfrm>
            <a:off x="6719086" y="5922496"/>
            <a:ext cx="1640679" cy="923330"/>
          </a:xfrm>
          <a:prstGeom prst="rect">
            <a:avLst/>
          </a:prstGeom>
          <a:noFill/>
        </p:spPr>
        <p:txBody>
          <a:bodyPr wrap="none" rtlCol="0">
            <a:spAutoFit/>
          </a:bodyPr>
          <a:lstStyle/>
          <a:p>
            <a:r>
              <a:rPr lang="en-US" sz="5400" b="1" dirty="0" err="1">
                <a:solidFill>
                  <a:srgbClr val="FF0000"/>
                </a:solidFill>
              </a:rPr>
              <a:t>etc</a:t>
            </a:r>
            <a:r>
              <a:rPr lang="mr-IN" sz="5400" b="1" dirty="0">
                <a:solidFill>
                  <a:srgbClr val="FF0000"/>
                </a:solidFill>
              </a:rPr>
              <a:t>…</a:t>
            </a:r>
            <a:endParaRPr lang="en-US" sz="5400" b="1" dirty="0">
              <a:solidFill>
                <a:srgbClr val="FF0000"/>
              </a:solidFill>
            </a:endParaRPr>
          </a:p>
        </p:txBody>
      </p:sp>
    </p:spTree>
    <p:extLst>
      <p:ext uri="{BB962C8B-B14F-4D97-AF65-F5344CB8AC3E}">
        <p14:creationId xmlns:p14="http://schemas.microsoft.com/office/powerpoint/2010/main" val="386934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79" y="3414091"/>
            <a:ext cx="4780204" cy="3585152"/>
          </a:xfrm>
          <a:prstGeom prst="rect">
            <a:avLst/>
          </a:prstGeom>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31" y="-85821"/>
            <a:ext cx="4703807" cy="3527855"/>
          </a:xfrm>
          <a:prstGeom prst="rect">
            <a:avLst/>
          </a:prstGeom>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725" y="-53387"/>
            <a:ext cx="4714722" cy="3536041"/>
          </a:xfrm>
          <a:prstGeom prst="rect">
            <a:avLst/>
          </a:prstGeom>
        </p:spPr>
      </p:pic>
      <p:pic>
        <p:nvPicPr>
          <p:cNvPr id="9"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9536" y="3404037"/>
            <a:ext cx="4810218" cy="3607663"/>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488401571"/>
              </p:ext>
            </p:extLst>
          </p:nvPr>
        </p:nvGraphicFramePr>
        <p:xfrm>
          <a:off x="1626870" y="1103313"/>
          <a:ext cx="1995806" cy="737843"/>
        </p:xfrm>
        <a:graphic>
          <a:graphicData uri="http://schemas.openxmlformats.org/presentationml/2006/ole">
            <mc:AlternateContent xmlns:mc="http://schemas.openxmlformats.org/markup-compatibility/2006">
              <mc:Choice xmlns:v="urn:schemas-microsoft-com:vml" Requires="v">
                <p:oleObj spid="_x0000_s13716" name="Equation" r:id="rId7" imgW="685800" imgH="254000" progId="Equation.3">
                  <p:embed/>
                </p:oleObj>
              </mc:Choice>
              <mc:Fallback>
                <p:oleObj name="Equation" r:id="rId7" imgW="685800" imgH="254000" progId="Equation.3">
                  <p:embed/>
                  <p:pic>
                    <p:nvPicPr>
                      <p:cNvPr id="0" name=""/>
                      <p:cNvPicPr/>
                      <p:nvPr/>
                    </p:nvPicPr>
                    <p:blipFill>
                      <a:blip r:embed="rId8"/>
                      <a:stretch>
                        <a:fillRect/>
                      </a:stretch>
                    </p:blipFill>
                    <p:spPr>
                      <a:xfrm>
                        <a:off x="1626870" y="1103313"/>
                        <a:ext cx="1995806" cy="737843"/>
                      </a:xfrm>
                      <a:prstGeom prst="rect">
                        <a:avLst/>
                      </a:prstGeom>
                    </p:spPr>
                  </p:pic>
                </p:oleObj>
              </mc:Fallback>
            </mc:AlternateContent>
          </a:graphicData>
        </a:graphic>
      </p:graphicFrame>
      <p:sp>
        <p:nvSpPr>
          <p:cNvPr id="2" name="TextBox 1"/>
          <p:cNvSpPr txBox="1"/>
          <p:nvPr/>
        </p:nvSpPr>
        <p:spPr>
          <a:xfrm>
            <a:off x="2101229" y="847302"/>
            <a:ext cx="1492904" cy="369332"/>
          </a:xfrm>
          <a:prstGeom prst="rect">
            <a:avLst/>
          </a:prstGeom>
          <a:noFill/>
        </p:spPr>
        <p:txBody>
          <a:bodyPr wrap="none" rtlCol="0">
            <a:spAutoFit/>
          </a:bodyPr>
          <a:lstStyle/>
          <a:p>
            <a:r>
              <a:rPr lang="en-US" dirty="0"/>
              <a:t>Exact solution</a:t>
            </a:r>
          </a:p>
        </p:txBody>
      </p:sp>
      <p:sp>
        <p:nvSpPr>
          <p:cNvPr id="3" name="TextBox 2"/>
          <p:cNvSpPr txBox="1"/>
          <p:nvPr/>
        </p:nvSpPr>
        <p:spPr>
          <a:xfrm>
            <a:off x="5066126" y="271939"/>
            <a:ext cx="1175021" cy="461665"/>
          </a:xfrm>
          <a:prstGeom prst="rect">
            <a:avLst/>
          </a:prstGeom>
          <a:noFill/>
        </p:spPr>
        <p:txBody>
          <a:bodyPr wrap="none" rtlCol="0">
            <a:spAutoFit/>
          </a:bodyPr>
          <a:lstStyle/>
          <a:p>
            <a:r>
              <a:rPr lang="en-US" sz="2400" dirty="0" err="1">
                <a:latin typeface="Symbol" charset="2"/>
                <a:cs typeface="Symbol" charset="2"/>
              </a:rPr>
              <a:t>D</a:t>
            </a:r>
            <a:r>
              <a:rPr lang="en-US" sz="2400" dirty="0" err="1"/>
              <a:t>t</a:t>
            </a:r>
            <a:r>
              <a:rPr lang="en-US" sz="2400" dirty="0"/>
              <a:t>=0.05</a:t>
            </a:r>
          </a:p>
        </p:txBody>
      </p:sp>
      <p:sp>
        <p:nvSpPr>
          <p:cNvPr id="12" name="TextBox 11"/>
          <p:cNvSpPr txBox="1"/>
          <p:nvPr/>
        </p:nvSpPr>
        <p:spPr>
          <a:xfrm>
            <a:off x="752914" y="3705878"/>
            <a:ext cx="1297150" cy="584776"/>
          </a:xfrm>
          <a:prstGeom prst="rect">
            <a:avLst/>
          </a:prstGeom>
          <a:noFill/>
        </p:spPr>
        <p:txBody>
          <a:bodyPr wrap="none" rtlCol="0">
            <a:spAutoFit/>
          </a:bodyPr>
          <a:lstStyle/>
          <a:p>
            <a:r>
              <a:rPr lang="en-US" sz="3200" b="1" dirty="0" err="1">
                <a:solidFill>
                  <a:srgbClr val="FF0000"/>
                </a:solidFill>
                <a:latin typeface="Symbol" charset="2"/>
                <a:cs typeface="Symbol" charset="2"/>
              </a:rPr>
              <a:t>D</a:t>
            </a:r>
            <a:r>
              <a:rPr lang="en-US" sz="3200" b="1" dirty="0" err="1">
                <a:solidFill>
                  <a:srgbClr val="FF0000"/>
                </a:solidFill>
              </a:rPr>
              <a:t>t</a:t>
            </a:r>
            <a:r>
              <a:rPr lang="en-US" sz="3200" b="1" dirty="0">
                <a:solidFill>
                  <a:srgbClr val="FF0000"/>
                </a:solidFill>
              </a:rPr>
              <a:t>=0.5</a:t>
            </a:r>
          </a:p>
        </p:txBody>
      </p:sp>
      <p:sp>
        <p:nvSpPr>
          <p:cNvPr id="13" name="TextBox 12"/>
          <p:cNvSpPr txBox="1"/>
          <p:nvPr/>
        </p:nvSpPr>
        <p:spPr>
          <a:xfrm>
            <a:off x="2050064" y="3789910"/>
            <a:ext cx="990776" cy="461665"/>
          </a:xfrm>
          <a:prstGeom prst="rect">
            <a:avLst/>
          </a:prstGeom>
          <a:noFill/>
        </p:spPr>
        <p:txBody>
          <a:bodyPr wrap="none" rtlCol="0">
            <a:spAutoFit/>
          </a:bodyPr>
          <a:lstStyle/>
          <a:p>
            <a:r>
              <a:rPr lang="en-US" sz="2400" dirty="0">
                <a:solidFill>
                  <a:srgbClr val="3366FF"/>
                </a:solidFill>
                <a:latin typeface="Symbol" charset="2"/>
                <a:cs typeface="Symbol" charset="2"/>
              </a:rPr>
              <a:t>l</a:t>
            </a:r>
            <a:r>
              <a:rPr lang="en-US" sz="2400" dirty="0">
                <a:solidFill>
                  <a:srgbClr val="3366FF"/>
                </a:solidFill>
              </a:rPr>
              <a:t>=-0.9</a:t>
            </a:r>
          </a:p>
        </p:txBody>
      </p:sp>
      <p:sp>
        <p:nvSpPr>
          <p:cNvPr id="14" name="TextBox 13"/>
          <p:cNvSpPr txBox="1"/>
          <p:nvPr/>
        </p:nvSpPr>
        <p:spPr>
          <a:xfrm>
            <a:off x="6304037" y="3761372"/>
            <a:ext cx="896550" cy="461665"/>
          </a:xfrm>
          <a:prstGeom prst="rect">
            <a:avLst/>
          </a:prstGeom>
          <a:noFill/>
        </p:spPr>
        <p:txBody>
          <a:bodyPr wrap="none" rtlCol="0">
            <a:spAutoFit/>
          </a:bodyPr>
          <a:lstStyle/>
          <a:p>
            <a:r>
              <a:rPr lang="en-US" sz="2400" dirty="0">
                <a:solidFill>
                  <a:srgbClr val="F79646"/>
                </a:solidFill>
                <a:latin typeface="Symbol" charset="2"/>
                <a:cs typeface="Symbol" charset="2"/>
              </a:rPr>
              <a:t>l</a:t>
            </a:r>
            <a:r>
              <a:rPr lang="en-US" sz="2400" dirty="0">
                <a:solidFill>
                  <a:srgbClr val="F79646"/>
                </a:solidFill>
              </a:rPr>
              <a:t>=0.9</a:t>
            </a:r>
          </a:p>
        </p:txBody>
      </p:sp>
      <p:sp>
        <p:nvSpPr>
          <p:cNvPr id="15" name="TextBox 14"/>
          <p:cNvSpPr txBox="1"/>
          <p:nvPr/>
        </p:nvSpPr>
        <p:spPr>
          <a:xfrm>
            <a:off x="6341975" y="271939"/>
            <a:ext cx="896550" cy="461665"/>
          </a:xfrm>
          <a:prstGeom prst="rect">
            <a:avLst/>
          </a:prstGeom>
          <a:noFill/>
        </p:spPr>
        <p:txBody>
          <a:bodyPr wrap="none" rtlCol="0">
            <a:spAutoFit/>
          </a:bodyPr>
          <a:lstStyle/>
          <a:p>
            <a:r>
              <a:rPr lang="en-US" sz="2400" dirty="0">
                <a:solidFill>
                  <a:schemeClr val="accent6"/>
                </a:solidFill>
                <a:latin typeface="Symbol" charset="2"/>
                <a:cs typeface="Symbol" charset="2"/>
              </a:rPr>
              <a:t>l</a:t>
            </a:r>
            <a:r>
              <a:rPr lang="en-US" sz="2400" dirty="0">
                <a:solidFill>
                  <a:schemeClr val="accent6"/>
                </a:solidFill>
              </a:rPr>
              <a:t>=0.9</a:t>
            </a:r>
          </a:p>
        </p:txBody>
      </p:sp>
      <p:sp>
        <p:nvSpPr>
          <p:cNvPr id="16" name="TextBox 15"/>
          <p:cNvSpPr txBox="1"/>
          <p:nvPr/>
        </p:nvSpPr>
        <p:spPr>
          <a:xfrm>
            <a:off x="2101229" y="266818"/>
            <a:ext cx="990776" cy="461665"/>
          </a:xfrm>
          <a:prstGeom prst="rect">
            <a:avLst/>
          </a:prstGeom>
          <a:noFill/>
        </p:spPr>
        <p:txBody>
          <a:bodyPr wrap="none" rtlCol="0">
            <a:spAutoFit/>
          </a:bodyPr>
          <a:lstStyle/>
          <a:p>
            <a:r>
              <a:rPr lang="en-US" sz="2400" dirty="0">
                <a:solidFill>
                  <a:srgbClr val="3366FF"/>
                </a:solidFill>
                <a:latin typeface="Symbol" charset="2"/>
                <a:cs typeface="Symbol" charset="2"/>
              </a:rPr>
              <a:t>l</a:t>
            </a:r>
            <a:r>
              <a:rPr lang="en-US" sz="2400" dirty="0">
                <a:solidFill>
                  <a:srgbClr val="3366FF"/>
                </a:solidFill>
              </a:rPr>
              <a:t>=-0.9</a:t>
            </a:r>
          </a:p>
        </p:txBody>
      </p:sp>
      <p:sp>
        <p:nvSpPr>
          <p:cNvPr id="17" name="TextBox 16"/>
          <p:cNvSpPr txBox="1"/>
          <p:nvPr/>
        </p:nvSpPr>
        <p:spPr>
          <a:xfrm>
            <a:off x="875043" y="261697"/>
            <a:ext cx="1175021" cy="461665"/>
          </a:xfrm>
          <a:prstGeom prst="rect">
            <a:avLst/>
          </a:prstGeom>
          <a:noFill/>
        </p:spPr>
        <p:txBody>
          <a:bodyPr wrap="none" rtlCol="0">
            <a:spAutoFit/>
          </a:bodyPr>
          <a:lstStyle/>
          <a:p>
            <a:r>
              <a:rPr lang="en-US" sz="2400" dirty="0" err="1">
                <a:latin typeface="Symbol" charset="2"/>
                <a:cs typeface="Symbol" charset="2"/>
              </a:rPr>
              <a:t>D</a:t>
            </a:r>
            <a:r>
              <a:rPr lang="en-US" sz="2400" dirty="0" err="1"/>
              <a:t>t</a:t>
            </a:r>
            <a:r>
              <a:rPr lang="en-US" sz="2400" dirty="0"/>
              <a:t>=0.05</a:t>
            </a:r>
          </a:p>
        </p:txBody>
      </p:sp>
      <p:sp>
        <p:nvSpPr>
          <p:cNvPr id="4" name="TextBox 3"/>
          <p:cNvSpPr txBox="1"/>
          <p:nvPr/>
        </p:nvSpPr>
        <p:spPr>
          <a:xfrm>
            <a:off x="5034058" y="1103313"/>
            <a:ext cx="1127269" cy="1200329"/>
          </a:xfrm>
          <a:prstGeom prst="rect">
            <a:avLst/>
          </a:prstGeom>
          <a:noFill/>
        </p:spPr>
        <p:txBody>
          <a:bodyPr wrap="none" rtlCol="0">
            <a:spAutoFit/>
          </a:bodyPr>
          <a:lstStyle/>
          <a:p>
            <a:r>
              <a:rPr lang="en-US" b="1" dirty="0"/>
              <a:t>Exact</a:t>
            </a:r>
          </a:p>
          <a:p>
            <a:r>
              <a:rPr lang="en-US" b="1" dirty="0">
                <a:solidFill>
                  <a:srgbClr val="FF0000"/>
                </a:solidFill>
              </a:rPr>
              <a:t>Forward</a:t>
            </a:r>
          </a:p>
          <a:p>
            <a:r>
              <a:rPr lang="en-US" b="1" dirty="0">
                <a:solidFill>
                  <a:srgbClr val="008000"/>
                </a:solidFill>
              </a:rPr>
              <a:t>Backward</a:t>
            </a:r>
          </a:p>
          <a:p>
            <a:r>
              <a:rPr lang="en-US" b="1" dirty="0">
                <a:solidFill>
                  <a:srgbClr val="3366FF"/>
                </a:solidFill>
              </a:rPr>
              <a:t>Centered</a:t>
            </a:r>
          </a:p>
        </p:txBody>
      </p:sp>
      <p:sp>
        <p:nvSpPr>
          <p:cNvPr id="19" name="TextBox 18"/>
          <p:cNvSpPr txBox="1"/>
          <p:nvPr/>
        </p:nvSpPr>
        <p:spPr>
          <a:xfrm>
            <a:off x="5113878" y="4751598"/>
            <a:ext cx="1127269" cy="1200329"/>
          </a:xfrm>
          <a:prstGeom prst="rect">
            <a:avLst/>
          </a:prstGeom>
          <a:noFill/>
        </p:spPr>
        <p:txBody>
          <a:bodyPr wrap="none" rtlCol="0">
            <a:spAutoFit/>
          </a:bodyPr>
          <a:lstStyle/>
          <a:p>
            <a:r>
              <a:rPr lang="en-US" b="1" dirty="0"/>
              <a:t>Exact</a:t>
            </a:r>
          </a:p>
          <a:p>
            <a:r>
              <a:rPr lang="en-US" b="1" dirty="0">
                <a:solidFill>
                  <a:srgbClr val="FF0000"/>
                </a:solidFill>
              </a:rPr>
              <a:t>Forward</a:t>
            </a:r>
          </a:p>
          <a:p>
            <a:r>
              <a:rPr lang="en-US" b="1" dirty="0">
                <a:solidFill>
                  <a:srgbClr val="008000"/>
                </a:solidFill>
              </a:rPr>
              <a:t>Backward</a:t>
            </a:r>
          </a:p>
          <a:p>
            <a:r>
              <a:rPr lang="en-US" b="1" dirty="0">
                <a:solidFill>
                  <a:srgbClr val="3366FF"/>
                </a:solidFill>
              </a:rPr>
              <a:t>Centered</a:t>
            </a:r>
          </a:p>
        </p:txBody>
      </p:sp>
      <p:sp>
        <p:nvSpPr>
          <p:cNvPr id="20" name="TextBox 19"/>
          <p:cNvSpPr txBox="1"/>
          <p:nvPr/>
        </p:nvSpPr>
        <p:spPr>
          <a:xfrm>
            <a:off x="4929726" y="3675758"/>
            <a:ext cx="1297150" cy="584776"/>
          </a:xfrm>
          <a:prstGeom prst="rect">
            <a:avLst/>
          </a:prstGeom>
          <a:noFill/>
        </p:spPr>
        <p:txBody>
          <a:bodyPr wrap="none" rtlCol="0">
            <a:spAutoFit/>
          </a:bodyPr>
          <a:lstStyle/>
          <a:p>
            <a:r>
              <a:rPr lang="en-US" sz="3200" b="1" dirty="0" err="1">
                <a:solidFill>
                  <a:srgbClr val="FF0000"/>
                </a:solidFill>
                <a:latin typeface="Symbol" charset="2"/>
                <a:cs typeface="Symbol" charset="2"/>
              </a:rPr>
              <a:t>D</a:t>
            </a:r>
            <a:r>
              <a:rPr lang="en-US" sz="3200" b="1" dirty="0" err="1">
                <a:solidFill>
                  <a:srgbClr val="FF0000"/>
                </a:solidFill>
              </a:rPr>
              <a:t>t</a:t>
            </a:r>
            <a:r>
              <a:rPr lang="en-US" sz="3200" b="1" dirty="0">
                <a:solidFill>
                  <a:srgbClr val="FF0000"/>
                </a:solidFill>
              </a:rPr>
              <a:t>=0.5</a:t>
            </a:r>
          </a:p>
        </p:txBody>
      </p:sp>
    </p:spTree>
    <p:extLst>
      <p:ext uri="{BB962C8B-B14F-4D97-AF65-F5344CB8AC3E}">
        <p14:creationId xmlns:p14="http://schemas.microsoft.com/office/powerpoint/2010/main" val="2181950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8" y="202949"/>
            <a:ext cx="8940703" cy="954347"/>
          </a:xfrm>
        </p:spPr>
        <p:txBody>
          <a:bodyPr>
            <a:normAutofit fontScale="90000"/>
          </a:bodyPr>
          <a:lstStyle/>
          <a:p>
            <a:r>
              <a:rPr lang="en-US" dirty="0"/>
              <a:t>Testing the numerical core</a:t>
            </a:r>
            <a:br>
              <a:rPr lang="en-US" dirty="0"/>
            </a:br>
            <a:r>
              <a:rPr lang="mr-IN" dirty="0">
                <a:solidFill>
                  <a:srgbClr val="3366FF"/>
                </a:solidFill>
              </a:rPr>
              <a:t>…</a:t>
            </a:r>
            <a:r>
              <a:rPr lang="en-US" sz="3100" dirty="0">
                <a:solidFill>
                  <a:srgbClr val="3366FF"/>
                </a:solidFill>
              </a:rPr>
              <a:t>when we don’t have an exact solution to compare to</a:t>
            </a:r>
          </a:p>
        </p:txBody>
      </p:sp>
      <p:pic>
        <p:nvPicPr>
          <p:cNvPr id="4" name="Content Placeholder 3" descr="initial.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144" t="139" r="6610" b="5009"/>
          <a:stretch/>
        </p:blipFill>
        <p:spPr>
          <a:xfrm>
            <a:off x="112668" y="1509813"/>
            <a:ext cx="3829079" cy="3129611"/>
          </a:xfrm>
        </p:spPr>
      </p:pic>
      <p:sp>
        <p:nvSpPr>
          <p:cNvPr id="6" name="TextBox 5"/>
          <p:cNvSpPr txBox="1"/>
          <p:nvPr/>
        </p:nvSpPr>
        <p:spPr>
          <a:xfrm>
            <a:off x="4660342" y="1432069"/>
            <a:ext cx="3707788" cy="1384995"/>
          </a:xfrm>
          <a:prstGeom prst="rect">
            <a:avLst/>
          </a:prstGeom>
          <a:noFill/>
        </p:spPr>
        <p:txBody>
          <a:bodyPr wrap="square" rtlCol="0">
            <a:spAutoFit/>
          </a:bodyPr>
          <a:lstStyle/>
          <a:p>
            <a:pPr algn="ctr"/>
            <a:r>
              <a:rPr lang="en-US" sz="2800" b="1" dirty="0">
                <a:solidFill>
                  <a:srgbClr val="FF0000"/>
                </a:solidFill>
              </a:rPr>
              <a:t>Idealized simulations</a:t>
            </a:r>
          </a:p>
          <a:p>
            <a:pPr algn="ctr"/>
            <a:r>
              <a:rPr lang="en-US" sz="2800" dirty="0"/>
              <a:t>~ numerical equivalent of calibration in a lab</a:t>
            </a:r>
          </a:p>
        </p:txBody>
      </p:sp>
      <p:graphicFrame>
        <p:nvGraphicFramePr>
          <p:cNvPr id="3" name="Object 2"/>
          <p:cNvGraphicFramePr>
            <a:graphicFrameLocks noChangeAspect="1"/>
          </p:cNvGraphicFramePr>
          <p:nvPr>
            <p:extLst>
              <p:ext uri="{D42A27DB-BD31-4B8C-83A1-F6EECF244321}">
                <p14:modId xmlns:p14="http://schemas.microsoft.com/office/powerpoint/2010/main" val="311559654"/>
              </p:ext>
            </p:extLst>
          </p:nvPr>
        </p:nvGraphicFramePr>
        <p:xfrm>
          <a:off x="382840" y="4729430"/>
          <a:ext cx="6944023" cy="2128570"/>
        </p:xfrm>
        <a:graphic>
          <a:graphicData uri="http://schemas.openxmlformats.org/presentationml/2006/ole">
            <mc:AlternateContent xmlns:mc="http://schemas.openxmlformats.org/markup-compatibility/2006">
              <mc:Choice xmlns:v="urn:schemas-microsoft-com:vml" Requires="v">
                <p:oleObj spid="_x0000_s22727" name="Equation" r:id="rId4" imgW="2527300" imgH="774700" progId="Equation.3">
                  <p:embed/>
                </p:oleObj>
              </mc:Choice>
              <mc:Fallback>
                <p:oleObj name="Equation" r:id="rId4" imgW="2527300" imgH="774700" progId="Equation.3">
                  <p:embed/>
                  <p:pic>
                    <p:nvPicPr>
                      <p:cNvPr id="0" name=""/>
                      <p:cNvPicPr/>
                      <p:nvPr/>
                    </p:nvPicPr>
                    <p:blipFill>
                      <a:blip r:embed="rId5"/>
                      <a:stretch>
                        <a:fillRect/>
                      </a:stretch>
                    </p:blipFill>
                    <p:spPr>
                      <a:xfrm>
                        <a:off x="382840" y="4729430"/>
                        <a:ext cx="6944023" cy="2128570"/>
                      </a:xfrm>
                      <a:prstGeom prst="rect">
                        <a:avLst/>
                      </a:prstGeom>
                    </p:spPr>
                  </p:pic>
                </p:oleObj>
              </mc:Fallback>
            </mc:AlternateContent>
          </a:graphicData>
        </a:graphic>
      </p:graphicFrame>
    </p:spTree>
    <p:extLst>
      <p:ext uri="{BB962C8B-B14F-4D97-AF65-F5344CB8AC3E}">
        <p14:creationId xmlns:p14="http://schemas.microsoft.com/office/powerpoint/2010/main" val="3960992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8" y="202949"/>
            <a:ext cx="8940703" cy="954347"/>
          </a:xfrm>
        </p:spPr>
        <p:txBody>
          <a:bodyPr>
            <a:normAutofit fontScale="90000"/>
          </a:bodyPr>
          <a:lstStyle/>
          <a:p>
            <a:r>
              <a:rPr lang="en-US" dirty="0"/>
              <a:t>Testing the numerical core</a:t>
            </a:r>
            <a:br>
              <a:rPr lang="en-US" dirty="0"/>
            </a:br>
            <a:r>
              <a:rPr lang="mr-IN" dirty="0">
                <a:solidFill>
                  <a:srgbClr val="3366FF"/>
                </a:solidFill>
              </a:rPr>
              <a:t>…</a:t>
            </a:r>
            <a:r>
              <a:rPr lang="en-US" sz="3100" dirty="0">
                <a:solidFill>
                  <a:srgbClr val="3366FF"/>
                </a:solidFill>
              </a:rPr>
              <a:t>when we don’t have an exact solution to compare to</a:t>
            </a:r>
          </a:p>
        </p:txBody>
      </p:sp>
      <p:pic>
        <p:nvPicPr>
          <p:cNvPr id="4" name="Content Placeholder 3" descr="initial.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144" t="139" r="6610" b="5009"/>
          <a:stretch/>
        </p:blipFill>
        <p:spPr>
          <a:xfrm>
            <a:off x="112669" y="1509813"/>
            <a:ext cx="3012632" cy="2462307"/>
          </a:xfrm>
        </p:spPr>
      </p:pic>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628" r="8017" b="2650"/>
          <a:stretch/>
        </p:blipFill>
        <p:spPr>
          <a:xfrm>
            <a:off x="3023453" y="1669464"/>
            <a:ext cx="6029920" cy="5110444"/>
          </a:xfrm>
          <a:prstGeom prst="rect">
            <a:avLst/>
          </a:prstGeom>
        </p:spPr>
      </p:pic>
      <p:sp>
        <p:nvSpPr>
          <p:cNvPr id="7" name="TextBox 6"/>
          <p:cNvSpPr txBox="1"/>
          <p:nvPr/>
        </p:nvSpPr>
        <p:spPr>
          <a:xfrm>
            <a:off x="486431" y="4868499"/>
            <a:ext cx="2537022" cy="923330"/>
          </a:xfrm>
          <a:prstGeom prst="rect">
            <a:avLst/>
          </a:prstGeom>
          <a:noFill/>
        </p:spPr>
        <p:txBody>
          <a:bodyPr wrap="square" rtlCol="0">
            <a:spAutoFit/>
          </a:bodyPr>
          <a:lstStyle/>
          <a:p>
            <a:pPr algn="r"/>
            <a:r>
              <a:rPr lang="en-US" dirty="0"/>
              <a:t>This highlights the </a:t>
            </a:r>
          </a:p>
          <a:p>
            <a:pPr algn="r"/>
            <a:r>
              <a:rPr lang="en-US" dirty="0"/>
              <a:t>problem of </a:t>
            </a:r>
          </a:p>
          <a:p>
            <a:pPr algn="r"/>
            <a:r>
              <a:rPr lang="en-US" dirty="0">
                <a:solidFill>
                  <a:srgbClr val="3366FF"/>
                </a:solidFill>
              </a:rPr>
              <a:t>numerical diffusion</a:t>
            </a:r>
          </a:p>
        </p:txBody>
      </p:sp>
    </p:spTree>
    <p:extLst>
      <p:ext uri="{BB962C8B-B14F-4D97-AF65-F5344CB8AC3E}">
        <p14:creationId xmlns:p14="http://schemas.microsoft.com/office/powerpoint/2010/main" val="239008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a:t>
            </a:r>
            <a:r>
              <a:rPr lang="en-US" dirty="0">
                <a:solidFill>
                  <a:srgbClr val="3366FF"/>
                </a:solidFill>
              </a:rPr>
              <a:t>numerical</a:t>
            </a:r>
            <a:r>
              <a:rPr lang="en-US" dirty="0"/>
              <a:t> model need?</a:t>
            </a:r>
            <a:br>
              <a:rPr lang="en-US" dirty="0"/>
            </a:br>
            <a:r>
              <a:rPr lang="en-US" sz="2700" dirty="0"/>
              <a:t>summary</a:t>
            </a:r>
          </a:p>
        </p:txBody>
      </p:sp>
      <p:sp>
        <p:nvSpPr>
          <p:cNvPr id="3" name="Content Placeholder 2"/>
          <p:cNvSpPr>
            <a:spLocks noGrp="1"/>
          </p:cNvSpPr>
          <p:nvPr>
            <p:ph idx="1"/>
          </p:nvPr>
        </p:nvSpPr>
        <p:spPr>
          <a:xfrm>
            <a:off x="457200" y="1600200"/>
            <a:ext cx="8525480" cy="4923669"/>
          </a:xfrm>
        </p:spPr>
        <p:txBody>
          <a:bodyPr>
            <a:normAutofit fontScale="92500" lnSpcReduction="20000"/>
          </a:bodyPr>
          <a:lstStyle/>
          <a:p>
            <a:r>
              <a:rPr lang="en-US" dirty="0"/>
              <a:t>Need equations </a:t>
            </a:r>
            <a:r>
              <a:rPr lang="en-US" sz="3000" dirty="0"/>
              <a:t>(+ parameterizations)</a:t>
            </a:r>
          </a:p>
          <a:p>
            <a:pPr lvl="1"/>
            <a:r>
              <a:rPr lang="en-US" dirty="0">
                <a:solidFill>
                  <a:srgbClr val="FF0000"/>
                </a:solidFill>
              </a:rPr>
              <a:t>Output = function(input)</a:t>
            </a:r>
          </a:p>
          <a:p>
            <a:r>
              <a:rPr lang="en-US" dirty="0"/>
              <a:t>Need a starting point</a:t>
            </a:r>
          </a:p>
          <a:p>
            <a:pPr lvl="1"/>
            <a:r>
              <a:rPr lang="en-US" dirty="0">
                <a:solidFill>
                  <a:srgbClr val="FF0000"/>
                </a:solidFill>
              </a:rPr>
              <a:t>Boundary conditions</a:t>
            </a:r>
          </a:p>
          <a:p>
            <a:r>
              <a:rPr lang="en-US" dirty="0">
                <a:solidFill>
                  <a:srgbClr val="3366FF"/>
                </a:solidFill>
              </a:rPr>
              <a:t>Must define time and space scales of interest</a:t>
            </a:r>
          </a:p>
          <a:p>
            <a:pPr lvl="1"/>
            <a:r>
              <a:rPr lang="en-US" dirty="0">
                <a:solidFill>
                  <a:srgbClr val="3366FF"/>
                </a:solidFill>
              </a:rPr>
              <a:t>Integration time step</a:t>
            </a:r>
          </a:p>
          <a:p>
            <a:pPr lvl="1"/>
            <a:r>
              <a:rPr lang="en-US" dirty="0">
                <a:solidFill>
                  <a:srgbClr val="3366FF"/>
                </a:solidFill>
              </a:rPr>
              <a:t>Spatial resolution of the grid</a:t>
            </a:r>
          </a:p>
          <a:p>
            <a:pPr lvl="1"/>
            <a:r>
              <a:rPr lang="en-US" dirty="0">
                <a:solidFill>
                  <a:srgbClr val="3366FF"/>
                </a:solidFill>
              </a:rPr>
              <a:t>Duration of model run</a:t>
            </a:r>
          </a:p>
          <a:p>
            <a:pPr lvl="1"/>
            <a:r>
              <a:rPr lang="en-US" dirty="0">
                <a:solidFill>
                  <a:srgbClr val="3366FF"/>
                </a:solidFill>
              </a:rPr>
              <a:t>Decisions about time/space scales also translate into “filtering” the equations </a:t>
            </a:r>
          </a:p>
          <a:p>
            <a:pPr lvl="2"/>
            <a:r>
              <a:rPr lang="en-US" dirty="0">
                <a:solidFill>
                  <a:srgbClr val="3366FF"/>
                </a:solidFill>
              </a:rPr>
              <a:t>(parts of the equations can be neglected and the equations simplified)</a:t>
            </a:r>
          </a:p>
        </p:txBody>
      </p:sp>
    </p:spTree>
    <p:extLst>
      <p:ext uri="{BB962C8B-B14F-4D97-AF65-F5344CB8AC3E}">
        <p14:creationId xmlns:p14="http://schemas.microsoft.com/office/powerpoint/2010/main" val="49047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model climate?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692" b="20800"/>
          <a:stretch/>
        </p:blipFill>
        <p:spPr>
          <a:xfrm>
            <a:off x="532611" y="1495266"/>
            <a:ext cx="8452348" cy="4844256"/>
          </a:xfrm>
          <a:prstGeom prst="rect">
            <a:avLst/>
          </a:prstGeom>
        </p:spPr>
      </p:pic>
    </p:spTree>
    <p:extLst>
      <p:ext uri="{BB962C8B-B14F-4D97-AF65-F5344CB8AC3E}">
        <p14:creationId xmlns:p14="http://schemas.microsoft.com/office/powerpoint/2010/main" val="566586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25" y="4054"/>
            <a:ext cx="8941711" cy="1143000"/>
          </a:xfrm>
        </p:spPr>
        <p:txBody>
          <a:bodyPr>
            <a:normAutofit fontScale="90000"/>
          </a:bodyPr>
          <a:lstStyle/>
          <a:p>
            <a:r>
              <a:rPr lang="en-US" dirty="0"/>
              <a:t>Weather and climate </a:t>
            </a:r>
            <a:r>
              <a:rPr lang="mr-IN" dirty="0"/>
              <a:t>–</a:t>
            </a:r>
            <a:r>
              <a:rPr lang="en-US" dirty="0"/>
              <a:t> bridging the gap</a:t>
            </a:r>
          </a:p>
        </p:txBody>
      </p:sp>
      <p:pic>
        <p:nvPicPr>
          <p:cNvPr id="4" name="Content Placeholder 3" descr="Screen Shot 2016-11-09 at 14.10.47.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725" b="203"/>
          <a:stretch/>
        </p:blipFill>
        <p:spPr>
          <a:xfrm>
            <a:off x="12254" y="1259711"/>
            <a:ext cx="9131745" cy="5534390"/>
          </a:xfrm>
        </p:spPr>
      </p:pic>
    </p:spTree>
    <p:extLst>
      <p:ext uri="{BB962C8B-B14F-4D97-AF65-F5344CB8AC3E}">
        <p14:creationId xmlns:p14="http://schemas.microsoft.com/office/powerpoint/2010/main" val="3071007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14.13.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68" b="279"/>
          <a:stretch/>
        </p:blipFill>
        <p:spPr>
          <a:xfrm>
            <a:off x="606358" y="80750"/>
            <a:ext cx="7997068" cy="6379341"/>
          </a:xfrm>
        </p:spPr>
      </p:pic>
      <p:sp>
        <p:nvSpPr>
          <p:cNvPr id="5" name="Cloud 4"/>
          <p:cNvSpPr/>
          <p:nvPr/>
        </p:nvSpPr>
        <p:spPr>
          <a:xfrm rot="21300876">
            <a:off x="6551247" y="3700685"/>
            <a:ext cx="480555" cy="144763"/>
          </a:xfrm>
          <a:prstGeom prst="cloud">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13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a:solidFill>
                  <a:srgbClr val="FF0000"/>
                </a:solidFill>
              </a:rPr>
              <a:t>coupled</a:t>
            </a:r>
            <a:r>
              <a:rPr lang="en-US" dirty="0"/>
              <a:t> </a:t>
            </a:r>
            <a:r>
              <a:rPr lang="en-US" dirty="0">
                <a:solidFill>
                  <a:srgbClr val="008000"/>
                </a:solidFill>
              </a:rPr>
              <a:t>climate</a:t>
            </a:r>
            <a:r>
              <a:rPr lang="en-US" dirty="0"/>
              <a:t> </a:t>
            </a:r>
            <a:r>
              <a:rPr lang="en-US" dirty="0">
                <a:solidFill>
                  <a:srgbClr val="3366FF"/>
                </a:solidFill>
              </a:rPr>
              <a:t>models</a:t>
            </a:r>
            <a:r>
              <a:rPr lang="en-US" dirty="0"/>
              <a:t>?</a:t>
            </a:r>
          </a:p>
        </p:txBody>
      </p:sp>
      <p:pic>
        <p:nvPicPr>
          <p:cNvPr id="4" name="Content Placeholder 3" descr="nap_p_30.png"/>
          <p:cNvPicPr>
            <a:picLocks noGrp="1" noChangeAspect="1"/>
          </p:cNvPicPr>
          <p:nvPr>
            <p:ph idx="1"/>
          </p:nvPr>
        </p:nvPicPr>
        <p:blipFill>
          <a:blip r:embed="rId3">
            <a:extLst>
              <a:ext uri="{28A0092B-C50C-407E-A947-70E740481C1C}">
                <a14:useLocalDpi xmlns:a14="http://schemas.microsoft.com/office/drawing/2010/main" val="0"/>
              </a:ext>
            </a:extLst>
          </a:blip>
          <a:srcRect t="8839" b="8839"/>
          <a:stretch>
            <a:fillRect/>
          </a:stretch>
        </p:blipFill>
        <p:spPr/>
      </p:pic>
    </p:spTree>
    <p:extLst>
      <p:ext uri="{BB962C8B-B14F-4D97-AF65-F5344CB8AC3E}">
        <p14:creationId xmlns:p14="http://schemas.microsoft.com/office/powerpoint/2010/main" val="653944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86"/>
          <a:stretch/>
        </p:blipFill>
        <p:spPr bwMode="auto">
          <a:xfrm>
            <a:off x="256876" y="1543111"/>
            <a:ext cx="8749899" cy="52863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txBox="1">
            <a:spLocks/>
          </p:cNvSpPr>
          <p:nvPr/>
        </p:nvSpPr>
        <p:spPr>
          <a:xfrm>
            <a:off x="156979" y="46334"/>
            <a:ext cx="8987021"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A few key major coupling mechanisms between the ocean and the atmosphere</a:t>
            </a:r>
          </a:p>
        </p:txBody>
      </p:sp>
    </p:spTree>
    <p:extLst>
      <p:ext uri="{BB962C8B-B14F-4D97-AF65-F5344CB8AC3E}">
        <p14:creationId xmlns:p14="http://schemas.microsoft.com/office/powerpoint/2010/main" val="3677045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17637"/>
            <a:ext cx="8371843" cy="2095215"/>
          </a:xfrm>
        </p:spPr>
        <p:txBody>
          <a:bodyPr>
            <a:noAutofit/>
          </a:bodyPr>
          <a:lstStyle/>
          <a:p>
            <a:r>
              <a:rPr lang="en-US" sz="5400" dirty="0"/>
              <a:t>A bit of review: </a:t>
            </a:r>
            <a:br>
              <a:rPr lang="en-US" sz="5400" dirty="0"/>
            </a:br>
            <a:br>
              <a:rPr lang="en-US" sz="5400" dirty="0"/>
            </a:br>
            <a:r>
              <a:rPr lang="en-US" sz="5400" dirty="0"/>
              <a:t>What do we need </a:t>
            </a:r>
            <a:br>
              <a:rPr lang="en-US" sz="5400" dirty="0"/>
            </a:br>
            <a:r>
              <a:rPr lang="en-US" sz="5400" dirty="0"/>
              <a:t>to make a </a:t>
            </a:r>
            <a:r>
              <a:rPr lang="en-US" sz="5400" dirty="0">
                <a:solidFill>
                  <a:srgbClr val="3366FF"/>
                </a:solidFill>
              </a:rPr>
              <a:t>model</a:t>
            </a:r>
            <a:r>
              <a:rPr lang="en-US" sz="5400" dirty="0"/>
              <a:t>?</a:t>
            </a:r>
            <a:br>
              <a:rPr lang="en-US" sz="5400" dirty="0"/>
            </a:br>
            <a:endParaRPr lang="en-US" sz="5400" dirty="0"/>
          </a:p>
        </p:txBody>
      </p:sp>
      <p:sp>
        <p:nvSpPr>
          <p:cNvPr id="3" name="TextBox 2"/>
          <p:cNvSpPr txBox="1"/>
          <p:nvPr/>
        </p:nvSpPr>
        <p:spPr>
          <a:xfrm>
            <a:off x="2540142" y="3891472"/>
            <a:ext cx="4206989" cy="369332"/>
          </a:xfrm>
          <a:prstGeom prst="rect">
            <a:avLst/>
          </a:prstGeom>
          <a:noFill/>
        </p:spPr>
        <p:txBody>
          <a:bodyPr wrap="none" rtlCol="0">
            <a:spAutoFit/>
          </a:bodyPr>
          <a:lstStyle/>
          <a:p>
            <a:r>
              <a:rPr lang="en-US" dirty="0">
                <a:solidFill>
                  <a:srgbClr val="FF0000"/>
                </a:solidFill>
              </a:rPr>
              <a:t>(Any model, not necessarily a climate one)</a:t>
            </a:r>
          </a:p>
        </p:txBody>
      </p:sp>
    </p:spTree>
    <p:extLst>
      <p:ext uri="{BB962C8B-B14F-4D97-AF65-F5344CB8AC3E}">
        <p14:creationId xmlns:p14="http://schemas.microsoft.com/office/powerpoint/2010/main" val="1548829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dirty="0"/>
              <a:t>The “</a:t>
            </a:r>
            <a:r>
              <a:rPr lang="en-US" sz="3600" b="1" dirty="0">
                <a:solidFill>
                  <a:srgbClr val="FF0000"/>
                </a:solidFill>
              </a:rPr>
              <a:t>coupler</a:t>
            </a:r>
            <a:r>
              <a:rPr lang="en-US" sz="3600" dirty="0"/>
              <a:t>” is the heart of climate models</a:t>
            </a:r>
          </a:p>
        </p:txBody>
      </p:sp>
      <p:pic>
        <p:nvPicPr>
          <p:cNvPr id="4" name="Content Placeholder 3" descr="Screen Shot 2016-11-09 at 14.04.45.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146" b="-444"/>
          <a:stretch/>
        </p:blipFill>
        <p:spPr>
          <a:xfrm>
            <a:off x="457200" y="962706"/>
            <a:ext cx="8229600" cy="5895294"/>
          </a:xfrm>
        </p:spPr>
      </p:pic>
    </p:spTree>
    <p:extLst>
      <p:ext uri="{BB962C8B-B14F-4D97-AF65-F5344CB8AC3E}">
        <p14:creationId xmlns:p14="http://schemas.microsoft.com/office/powerpoint/2010/main" val="607288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08.28.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079" b="5740"/>
          <a:stretch/>
        </p:blipFill>
        <p:spPr>
          <a:xfrm>
            <a:off x="997003" y="512078"/>
            <a:ext cx="7406409" cy="5674283"/>
          </a:xfrm>
        </p:spPr>
      </p:pic>
    </p:spTree>
    <p:extLst>
      <p:ext uri="{BB962C8B-B14F-4D97-AF65-F5344CB8AC3E}">
        <p14:creationId xmlns:p14="http://schemas.microsoft.com/office/powerpoint/2010/main" val="3743351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117"/>
          <a:stretch/>
        </p:blipFill>
        <p:spPr bwMode="auto">
          <a:xfrm>
            <a:off x="108703" y="1526438"/>
            <a:ext cx="8889239" cy="53315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txBox="1">
            <a:spLocks/>
          </p:cNvSpPr>
          <p:nvPr/>
        </p:nvSpPr>
        <p:spPr>
          <a:xfrm>
            <a:off x="457200" y="-39280"/>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Interconnecting reservoirs with their own time-scales</a:t>
            </a:r>
          </a:p>
        </p:txBody>
      </p:sp>
      <p:sp>
        <p:nvSpPr>
          <p:cNvPr id="2" name="TextBox 1"/>
          <p:cNvSpPr txBox="1"/>
          <p:nvPr/>
        </p:nvSpPr>
        <p:spPr>
          <a:xfrm>
            <a:off x="7427092" y="2536586"/>
            <a:ext cx="1454244" cy="369332"/>
          </a:xfrm>
          <a:prstGeom prst="rect">
            <a:avLst/>
          </a:prstGeom>
          <a:noFill/>
        </p:spPr>
        <p:txBody>
          <a:bodyPr wrap="none" rtlCol="0">
            <a:spAutoFit/>
          </a:bodyPr>
          <a:lstStyle/>
          <a:p>
            <a:r>
              <a:rPr lang="en-US" dirty="0"/>
              <a:t>10</a:t>
            </a:r>
            <a:r>
              <a:rPr lang="en-US" baseline="30000" dirty="0"/>
              <a:t>6 </a:t>
            </a:r>
            <a:r>
              <a:rPr lang="en-US" dirty="0"/>
              <a:t>s=11 days</a:t>
            </a:r>
          </a:p>
        </p:txBody>
      </p:sp>
      <p:sp>
        <p:nvSpPr>
          <p:cNvPr id="6" name="TextBox 5"/>
          <p:cNvSpPr txBox="1"/>
          <p:nvPr/>
        </p:nvSpPr>
        <p:spPr>
          <a:xfrm>
            <a:off x="7427092" y="2188043"/>
            <a:ext cx="1507744" cy="369332"/>
          </a:xfrm>
          <a:prstGeom prst="rect">
            <a:avLst/>
          </a:prstGeom>
          <a:noFill/>
        </p:spPr>
        <p:txBody>
          <a:bodyPr wrap="none" rtlCol="0">
            <a:spAutoFit/>
          </a:bodyPr>
          <a:lstStyle/>
          <a:p>
            <a:r>
              <a:rPr lang="en-US" dirty="0"/>
              <a:t>10</a:t>
            </a:r>
            <a:r>
              <a:rPr lang="en-US" baseline="30000" dirty="0"/>
              <a:t>5 </a:t>
            </a:r>
            <a:r>
              <a:rPr lang="en-US" dirty="0"/>
              <a:t>s=1.5 days</a:t>
            </a:r>
          </a:p>
        </p:txBody>
      </p:sp>
      <p:sp>
        <p:nvSpPr>
          <p:cNvPr id="7" name="TextBox 6"/>
          <p:cNvSpPr txBox="1"/>
          <p:nvPr/>
        </p:nvSpPr>
        <p:spPr>
          <a:xfrm>
            <a:off x="7427092" y="2905154"/>
            <a:ext cx="1622146" cy="369332"/>
          </a:xfrm>
          <a:prstGeom prst="rect">
            <a:avLst/>
          </a:prstGeom>
          <a:noFill/>
        </p:spPr>
        <p:txBody>
          <a:bodyPr wrap="none" rtlCol="0">
            <a:spAutoFit/>
          </a:bodyPr>
          <a:lstStyle/>
          <a:p>
            <a:r>
              <a:rPr lang="en-US" dirty="0"/>
              <a:t>10</a:t>
            </a:r>
            <a:r>
              <a:rPr lang="en-US" baseline="30000" dirty="0"/>
              <a:t>7 </a:t>
            </a:r>
            <a:r>
              <a:rPr lang="en-US" dirty="0"/>
              <a:t>s=4 months</a:t>
            </a:r>
          </a:p>
        </p:txBody>
      </p:sp>
      <p:sp>
        <p:nvSpPr>
          <p:cNvPr id="8" name="TextBox 7"/>
          <p:cNvSpPr txBox="1"/>
          <p:nvPr/>
        </p:nvSpPr>
        <p:spPr>
          <a:xfrm>
            <a:off x="7427092" y="3272321"/>
            <a:ext cx="1774845" cy="369332"/>
          </a:xfrm>
          <a:prstGeom prst="rect">
            <a:avLst/>
          </a:prstGeom>
          <a:noFill/>
        </p:spPr>
        <p:txBody>
          <a:bodyPr wrap="none" rtlCol="0">
            <a:spAutoFit/>
          </a:bodyPr>
          <a:lstStyle/>
          <a:p>
            <a:r>
              <a:rPr lang="en-US" dirty="0"/>
              <a:t>10</a:t>
            </a:r>
            <a:r>
              <a:rPr lang="en-US" baseline="30000" dirty="0"/>
              <a:t>10 </a:t>
            </a:r>
            <a:r>
              <a:rPr lang="en-US" dirty="0"/>
              <a:t>s= 300 years</a:t>
            </a:r>
          </a:p>
        </p:txBody>
      </p:sp>
    </p:spTree>
    <p:extLst>
      <p:ext uri="{BB962C8B-B14F-4D97-AF65-F5344CB8AC3E}">
        <p14:creationId xmlns:p14="http://schemas.microsoft.com/office/powerpoint/2010/main" val="1789494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276"/>
          <a:stretch/>
        </p:blipFill>
        <p:spPr bwMode="auto">
          <a:xfrm>
            <a:off x="313957" y="1084438"/>
            <a:ext cx="8623802" cy="57735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901265" y="47872"/>
            <a:ext cx="7394171" cy="1077218"/>
          </a:xfrm>
          <a:prstGeom prst="rect">
            <a:avLst/>
          </a:prstGeom>
          <a:noFill/>
        </p:spPr>
        <p:txBody>
          <a:bodyPr wrap="none" rtlCol="0">
            <a:spAutoFit/>
          </a:bodyPr>
          <a:lstStyle/>
          <a:p>
            <a:pPr algn="ctr"/>
            <a:r>
              <a:rPr lang="en-US" sz="3200" dirty="0"/>
              <a:t>Why coupling the models in the first place?</a:t>
            </a:r>
          </a:p>
          <a:p>
            <a:pPr algn="ctr"/>
            <a:r>
              <a:rPr lang="en-US" sz="3200" b="1" dirty="0" err="1">
                <a:solidFill>
                  <a:srgbClr val="FF0000"/>
                </a:solidFill>
              </a:rPr>
              <a:t>Teleconnections</a:t>
            </a:r>
            <a:r>
              <a:rPr lang="en-US" sz="3200" dirty="0">
                <a:solidFill>
                  <a:srgbClr val="FF0000"/>
                </a:solidFill>
              </a:rPr>
              <a:t> </a:t>
            </a:r>
            <a:r>
              <a:rPr lang="en-US" sz="3200" dirty="0"/>
              <a:t>and nonlinear </a:t>
            </a:r>
            <a:r>
              <a:rPr lang="en-US" sz="3200" b="1" dirty="0">
                <a:solidFill>
                  <a:srgbClr val="FF0000"/>
                </a:solidFill>
              </a:rPr>
              <a:t>feedbacks</a:t>
            </a:r>
          </a:p>
        </p:txBody>
      </p:sp>
    </p:spTree>
    <p:extLst>
      <p:ext uri="{BB962C8B-B14F-4D97-AF65-F5344CB8AC3E}">
        <p14:creationId xmlns:p14="http://schemas.microsoft.com/office/powerpoint/2010/main" val="212477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01"/>
            <a:ext cx="8229600" cy="1143000"/>
          </a:xfrm>
        </p:spPr>
        <p:txBody>
          <a:bodyPr/>
          <a:lstStyle/>
          <a:p>
            <a:r>
              <a:rPr lang="en-US" dirty="0"/>
              <a:t>What is model “</a:t>
            </a:r>
            <a:r>
              <a:rPr lang="en-US" b="1" dirty="0"/>
              <a:t>coupling</a:t>
            </a:r>
            <a:r>
              <a:rPr lang="en-US" dirty="0"/>
              <a:t>”?</a:t>
            </a:r>
          </a:p>
        </p:txBody>
      </p:sp>
      <p:sp>
        <p:nvSpPr>
          <p:cNvPr id="3" name="Content Placeholder 2"/>
          <p:cNvSpPr>
            <a:spLocks noGrp="1"/>
          </p:cNvSpPr>
          <p:nvPr>
            <p:ph idx="1"/>
          </p:nvPr>
        </p:nvSpPr>
        <p:spPr>
          <a:xfrm>
            <a:off x="325818" y="1160585"/>
            <a:ext cx="8686800" cy="5514853"/>
          </a:xfrm>
        </p:spPr>
        <p:txBody>
          <a:bodyPr>
            <a:normAutofit fontScale="85000" lnSpcReduction="20000"/>
          </a:bodyPr>
          <a:lstStyle/>
          <a:p>
            <a:r>
              <a:rPr lang="en-US" dirty="0">
                <a:solidFill>
                  <a:srgbClr val="FF0000"/>
                </a:solidFill>
                <a:highlight>
                  <a:srgbClr val="C0C0C0"/>
                </a:highlight>
              </a:rPr>
              <a:t>Exchanges of properties at the interfaces</a:t>
            </a:r>
            <a:r>
              <a:rPr lang="en-US" dirty="0"/>
              <a:t>:</a:t>
            </a:r>
          </a:p>
          <a:p>
            <a:pPr lvl="1"/>
            <a:r>
              <a:rPr lang="en-US" dirty="0"/>
              <a:t>Heat</a:t>
            </a:r>
          </a:p>
          <a:p>
            <a:pPr lvl="1"/>
            <a:r>
              <a:rPr lang="en-US" dirty="0"/>
              <a:t>Water</a:t>
            </a:r>
          </a:p>
          <a:p>
            <a:pPr lvl="1"/>
            <a:r>
              <a:rPr lang="en-US" dirty="0"/>
              <a:t>Momentum</a:t>
            </a:r>
          </a:p>
          <a:p>
            <a:pPr lvl="1"/>
            <a:r>
              <a:rPr lang="en-US" dirty="0"/>
              <a:t>Energy</a:t>
            </a:r>
          </a:p>
          <a:p>
            <a:r>
              <a:rPr lang="en-US" dirty="0"/>
              <a:t>Modules are run quite independently, but regularly exchange information about each other’s states to calculate exchange fluxes</a:t>
            </a:r>
          </a:p>
          <a:p>
            <a:r>
              <a:rPr lang="en-US" dirty="0"/>
              <a:t>Challenges:</a:t>
            </a:r>
          </a:p>
          <a:p>
            <a:pPr lvl="1"/>
            <a:r>
              <a:rPr lang="en-US" dirty="0"/>
              <a:t>Grids of various modules may not match</a:t>
            </a:r>
          </a:p>
          <a:p>
            <a:pPr lvl="2"/>
            <a:r>
              <a:rPr lang="en-US" dirty="0"/>
              <a:t>E.g. part of an atmospheric grid box covers </a:t>
            </a:r>
            <a:r>
              <a:rPr lang="en-US" dirty="0" err="1"/>
              <a:t>ocean+land+sea-ice</a:t>
            </a:r>
            <a:endParaRPr lang="en-US" dirty="0"/>
          </a:p>
          <a:p>
            <a:pPr lvl="1"/>
            <a:r>
              <a:rPr lang="en-US" dirty="0"/>
              <a:t>Properties must be conserved</a:t>
            </a:r>
          </a:p>
          <a:p>
            <a:pPr lvl="1"/>
            <a:r>
              <a:rPr lang="en-US" dirty="0"/>
              <a:t>Characteristic time-scales in each module differ affecting the time-step of integration needed</a:t>
            </a:r>
          </a:p>
          <a:p>
            <a:pPr lvl="1"/>
            <a:endParaRPr lang="en-US" dirty="0"/>
          </a:p>
        </p:txBody>
      </p:sp>
    </p:spTree>
    <p:extLst>
      <p:ext uri="{BB962C8B-B14F-4D97-AF65-F5344CB8AC3E}">
        <p14:creationId xmlns:p14="http://schemas.microsoft.com/office/powerpoint/2010/main" val="412308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019"/>
            <a:ext cx="8229600" cy="1143000"/>
          </a:xfrm>
        </p:spPr>
        <p:txBody>
          <a:bodyPr>
            <a:noAutofit/>
          </a:bodyPr>
          <a:lstStyle/>
          <a:p>
            <a:r>
              <a:rPr lang="en-US" sz="3600" dirty="0"/>
              <a:t>Model complexity : need </a:t>
            </a:r>
            <a:r>
              <a:rPr lang="en-US" sz="3600" dirty="0" err="1"/>
              <a:t>vs</a:t>
            </a:r>
            <a:r>
              <a:rPr lang="en-US" sz="3600" dirty="0"/>
              <a:t> greed and the need for speed</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11739"/>
          <a:stretch/>
        </p:blipFill>
        <p:spPr>
          <a:xfrm>
            <a:off x="107454" y="1188019"/>
            <a:ext cx="8739754" cy="5639255"/>
          </a:xfrm>
        </p:spPr>
      </p:pic>
    </p:spTree>
    <p:extLst>
      <p:ext uri="{BB962C8B-B14F-4D97-AF65-F5344CB8AC3E}">
        <p14:creationId xmlns:p14="http://schemas.microsoft.com/office/powerpoint/2010/main" val="1514182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complexity </a:t>
            </a:r>
            <a:r>
              <a:rPr lang="en-US" dirty="0" err="1"/>
              <a:t>vs</a:t>
            </a:r>
            <a:r>
              <a:rPr lang="en-US" dirty="0"/>
              <a:t> resolution</a:t>
            </a:r>
            <a:br>
              <a:rPr lang="en-US" dirty="0"/>
            </a:br>
            <a:r>
              <a:rPr lang="en-US" sz="3600" dirty="0"/>
              <a:t>Late 1960s: UNIVAC 1108 (0.5MB of memory!)</a:t>
            </a:r>
          </a:p>
        </p:txBody>
      </p:sp>
      <p:pic>
        <p:nvPicPr>
          <p:cNvPr id="4" name="Content Placeholder 3" descr="univac1108.jpg"/>
          <p:cNvPicPr>
            <a:picLocks noGrp="1" noChangeAspect="1"/>
          </p:cNvPicPr>
          <p:nvPr>
            <p:ph idx="1"/>
          </p:nvPr>
        </p:nvPicPr>
        <p:blipFill>
          <a:blip r:embed="rId2">
            <a:extLst>
              <a:ext uri="{28A0092B-C50C-407E-A947-70E740481C1C}">
                <a14:useLocalDpi xmlns:a14="http://schemas.microsoft.com/office/drawing/2010/main" val="0"/>
              </a:ext>
            </a:extLst>
          </a:blip>
          <a:srcRect t="4170" b="4170"/>
          <a:stretch>
            <a:fillRect/>
          </a:stretch>
        </p:blipFill>
        <p:spPr/>
      </p:pic>
      <p:pic>
        <p:nvPicPr>
          <p:cNvPr id="5" name="Picture 4" descr="A person wearing glasses&#10;&#10;Description automatically generated with low confidence">
            <a:extLst>
              <a:ext uri="{FF2B5EF4-FFF2-40B4-BE49-F238E27FC236}">
                <a16:creationId xmlns:a16="http://schemas.microsoft.com/office/drawing/2014/main" id="{E22AF4A2-C12F-7541-9309-8BFA2F41A7BD}"/>
              </a:ext>
            </a:extLst>
          </p:cNvPr>
          <p:cNvPicPr>
            <a:picLocks noChangeAspect="1"/>
          </p:cNvPicPr>
          <p:nvPr/>
        </p:nvPicPr>
        <p:blipFill>
          <a:blip r:embed="rId3"/>
          <a:stretch>
            <a:fillRect/>
          </a:stretch>
        </p:blipFill>
        <p:spPr>
          <a:xfrm>
            <a:off x="328202" y="3940296"/>
            <a:ext cx="1870612" cy="2338265"/>
          </a:xfrm>
          <a:prstGeom prst="rect">
            <a:avLst/>
          </a:prstGeom>
        </p:spPr>
      </p:pic>
      <p:sp>
        <p:nvSpPr>
          <p:cNvPr id="6" name="TextBox 5">
            <a:extLst>
              <a:ext uri="{FF2B5EF4-FFF2-40B4-BE49-F238E27FC236}">
                <a16:creationId xmlns:a16="http://schemas.microsoft.com/office/drawing/2014/main" id="{28E53857-9A4A-5E47-8269-99B8E253D77B}"/>
              </a:ext>
            </a:extLst>
          </p:cNvPr>
          <p:cNvSpPr txBox="1"/>
          <p:nvPr/>
        </p:nvSpPr>
        <p:spPr>
          <a:xfrm>
            <a:off x="12379" y="3752360"/>
            <a:ext cx="2641685" cy="646331"/>
          </a:xfrm>
          <a:prstGeom prst="rect">
            <a:avLst/>
          </a:prstGeom>
          <a:solidFill>
            <a:schemeClr val="bg1"/>
          </a:solidFill>
        </p:spPr>
        <p:txBody>
          <a:bodyPr wrap="none" rtlCol="0">
            <a:spAutoFit/>
          </a:bodyPr>
          <a:lstStyle/>
          <a:p>
            <a:pPr algn="ctr"/>
            <a:r>
              <a:rPr lang="en-US" dirty="0" err="1"/>
              <a:t>Syukuro</a:t>
            </a:r>
            <a:r>
              <a:rPr lang="en-US" dirty="0"/>
              <a:t> “Suki” Manabe</a:t>
            </a:r>
          </a:p>
          <a:p>
            <a:pPr algn="ctr"/>
            <a:r>
              <a:rPr lang="en-US" dirty="0"/>
              <a:t>(Nobel prize physics 2021)</a:t>
            </a:r>
          </a:p>
        </p:txBody>
      </p:sp>
      <p:sp>
        <p:nvSpPr>
          <p:cNvPr id="7" name="TextBox 6">
            <a:extLst>
              <a:ext uri="{FF2B5EF4-FFF2-40B4-BE49-F238E27FC236}">
                <a16:creationId xmlns:a16="http://schemas.microsoft.com/office/drawing/2014/main" id="{3D7ADB4A-CA3E-E249-A046-8F9205BCC97C}"/>
              </a:ext>
            </a:extLst>
          </p:cNvPr>
          <p:cNvSpPr txBox="1"/>
          <p:nvPr/>
        </p:nvSpPr>
        <p:spPr>
          <a:xfrm>
            <a:off x="175757" y="6308725"/>
            <a:ext cx="4712765" cy="369332"/>
          </a:xfrm>
          <a:prstGeom prst="rect">
            <a:avLst/>
          </a:prstGeom>
          <a:noFill/>
        </p:spPr>
        <p:txBody>
          <a:bodyPr wrap="none" rtlCol="0">
            <a:spAutoFit/>
          </a:bodyPr>
          <a:lstStyle/>
          <a:p>
            <a:r>
              <a:rPr lang="en-US" dirty="0">
                <a:hlinkClick r:id="rId4"/>
              </a:rPr>
              <a:t>https://en.wikipedia.org/wiki/Syukuro_Manabe</a:t>
            </a:r>
            <a:r>
              <a:rPr lang="en-US" dirty="0"/>
              <a:t> </a:t>
            </a:r>
          </a:p>
        </p:txBody>
      </p:sp>
      <p:sp>
        <p:nvSpPr>
          <p:cNvPr id="3" name="TextBox 2">
            <a:extLst>
              <a:ext uri="{FF2B5EF4-FFF2-40B4-BE49-F238E27FC236}">
                <a16:creationId xmlns:a16="http://schemas.microsoft.com/office/drawing/2014/main" id="{D39876B6-4286-4F40-A4AB-F12A7B6DA5A1}"/>
              </a:ext>
            </a:extLst>
          </p:cNvPr>
          <p:cNvSpPr txBox="1"/>
          <p:nvPr/>
        </p:nvSpPr>
        <p:spPr>
          <a:xfrm>
            <a:off x="2198814" y="4911969"/>
            <a:ext cx="1681524" cy="1214194"/>
          </a:xfrm>
          <a:prstGeom prst="rect">
            <a:avLst/>
          </a:prstGeom>
          <a:solidFill>
            <a:schemeClr val="bg1">
              <a:alpha val="56000"/>
            </a:schemeClr>
          </a:solidFill>
        </p:spPr>
        <p:txBody>
          <a:bodyPr wrap="square" rtlCol="0">
            <a:spAutoFit/>
          </a:bodyPr>
          <a:lstStyle/>
          <a:p>
            <a:r>
              <a:rPr lang="en-US" dirty="0"/>
              <a:t>A master at simplifying problem to their essence</a:t>
            </a:r>
          </a:p>
        </p:txBody>
      </p:sp>
    </p:spTree>
    <p:extLst>
      <p:ext uri="{BB962C8B-B14F-4D97-AF65-F5344CB8AC3E}">
        <p14:creationId xmlns:p14="http://schemas.microsoft.com/office/powerpoint/2010/main" val="45723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30.46.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421" b="-284"/>
          <a:stretch/>
        </p:blipFill>
        <p:spPr>
          <a:xfrm>
            <a:off x="130592" y="128954"/>
            <a:ext cx="6902928" cy="6409214"/>
          </a:xfrm>
        </p:spPr>
      </p:pic>
      <p:sp>
        <p:nvSpPr>
          <p:cNvPr id="5" name="TextBox 4"/>
          <p:cNvSpPr txBox="1"/>
          <p:nvPr/>
        </p:nvSpPr>
        <p:spPr>
          <a:xfrm>
            <a:off x="7033520" y="1582340"/>
            <a:ext cx="1573915" cy="1200329"/>
          </a:xfrm>
          <a:prstGeom prst="rect">
            <a:avLst/>
          </a:prstGeom>
          <a:noFill/>
        </p:spPr>
        <p:txBody>
          <a:bodyPr wrap="square" rtlCol="0">
            <a:spAutoFit/>
          </a:bodyPr>
          <a:lstStyle/>
          <a:p>
            <a:pPr algn="ctr"/>
            <a:r>
              <a:rPr lang="en-US" dirty="0"/>
              <a:t>Cray XC30</a:t>
            </a:r>
          </a:p>
          <a:p>
            <a:pPr algn="ctr"/>
            <a:r>
              <a:rPr lang="en-US" dirty="0"/>
              <a:t>4920 nodes x 12 cores </a:t>
            </a:r>
          </a:p>
          <a:p>
            <a:pPr algn="ctr"/>
            <a:r>
              <a:rPr lang="en-US" dirty="0"/>
              <a:t>= 118080 CPUs</a:t>
            </a:r>
          </a:p>
        </p:txBody>
      </p:sp>
      <p:sp>
        <p:nvSpPr>
          <p:cNvPr id="6" name="TextBox 5"/>
          <p:cNvSpPr txBox="1"/>
          <p:nvPr/>
        </p:nvSpPr>
        <p:spPr>
          <a:xfrm>
            <a:off x="7033520" y="2782669"/>
            <a:ext cx="1522700" cy="646331"/>
          </a:xfrm>
          <a:prstGeom prst="rect">
            <a:avLst/>
          </a:prstGeom>
          <a:noFill/>
        </p:spPr>
        <p:txBody>
          <a:bodyPr wrap="square" rtlCol="0">
            <a:spAutoFit/>
          </a:bodyPr>
          <a:lstStyle/>
          <a:p>
            <a:r>
              <a:rPr lang="en-US" dirty="0"/>
              <a:t>Each node as 64GB memory</a:t>
            </a:r>
          </a:p>
        </p:txBody>
      </p:sp>
      <p:sp>
        <p:nvSpPr>
          <p:cNvPr id="7" name="TextBox 6"/>
          <p:cNvSpPr txBox="1"/>
          <p:nvPr/>
        </p:nvSpPr>
        <p:spPr>
          <a:xfrm>
            <a:off x="7033520" y="507073"/>
            <a:ext cx="1653292" cy="830997"/>
          </a:xfrm>
          <a:prstGeom prst="rect">
            <a:avLst/>
          </a:prstGeom>
          <a:noFill/>
        </p:spPr>
        <p:txBody>
          <a:bodyPr wrap="square" rtlCol="0">
            <a:spAutoFit/>
          </a:bodyPr>
          <a:lstStyle/>
          <a:p>
            <a:pPr algn="ctr"/>
            <a:r>
              <a:rPr lang="en-US" sz="1600" dirty="0"/>
              <a:t>The UK’ </a:t>
            </a:r>
            <a:r>
              <a:rPr lang="en-US" sz="1600" dirty="0">
                <a:solidFill>
                  <a:srgbClr val="FF0000"/>
                </a:solidFill>
              </a:rPr>
              <a:t>shared</a:t>
            </a:r>
            <a:r>
              <a:rPr lang="en-US" sz="1600" dirty="0"/>
              <a:t> supercomputing facility</a:t>
            </a:r>
          </a:p>
        </p:txBody>
      </p:sp>
      <p:sp>
        <p:nvSpPr>
          <p:cNvPr id="2" name="TextBox 1">
            <a:extLst>
              <a:ext uri="{FF2B5EF4-FFF2-40B4-BE49-F238E27FC236}">
                <a16:creationId xmlns:a16="http://schemas.microsoft.com/office/drawing/2014/main" id="{D2E94C29-5CA7-EC41-AE7F-305F98C99F3D}"/>
              </a:ext>
            </a:extLst>
          </p:cNvPr>
          <p:cNvSpPr txBox="1"/>
          <p:nvPr/>
        </p:nvSpPr>
        <p:spPr>
          <a:xfrm>
            <a:off x="7012770" y="3990422"/>
            <a:ext cx="2084873" cy="2246769"/>
          </a:xfrm>
          <a:prstGeom prst="rect">
            <a:avLst/>
          </a:prstGeom>
          <a:noFill/>
        </p:spPr>
        <p:txBody>
          <a:bodyPr wrap="square" rtlCol="0">
            <a:spAutoFit/>
          </a:bodyPr>
          <a:lstStyle/>
          <a:p>
            <a:r>
              <a:rPr lang="en-US" sz="2000" b="1" dirty="0">
                <a:solidFill>
                  <a:srgbClr val="FF0000"/>
                </a:solidFill>
                <a:highlight>
                  <a:srgbClr val="C0C0C0"/>
                </a:highlight>
              </a:rPr>
              <a:t>High costs! </a:t>
            </a:r>
          </a:p>
          <a:p>
            <a:pPr marL="285750" indent="-285750">
              <a:buFontTx/>
              <a:buChar char="-"/>
            </a:pPr>
            <a:r>
              <a:rPr lang="en-US" sz="2000" b="1" dirty="0"/>
              <a:t>Financial</a:t>
            </a:r>
          </a:p>
          <a:p>
            <a:pPr marL="285750" indent="-285750">
              <a:buFontTx/>
              <a:buChar char="-"/>
            </a:pPr>
            <a:r>
              <a:rPr lang="en-US" sz="2000" b="1" dirty="0"/>
              <a:t>Energy</a:t>
            </a:r>
          </a:p>
          <a:p>
            <a:pPr marL="285750" indent="-285750">
              <a:buFontTx/>
              <a:buChar char="-"/>
            </a:pPr>
            <a:r>
              <a:rPr lang="en-US" sz="2000" b="1" dirty="0"/>
              <a:t>People</a:t>
            </a:r>
          </a:p>
          <a:p>
            <a:pPr marL="285750" indent="-285750">
              <a:buFontTx/>
              <a:buChar char="-"/>
            </a:pPr>
            <a:r>
              <a:rPr lang="en-US" sz="2000" b="1" dirty="0"/>
              <a:t>Data storage</a:t>
            </a:r>
          </a:p>
          <a:p>
            <a:pPr marL="285750" indent="-285750">
              <a:buFontTx/>
              <a:buChar char="-"/>
            </a:pPr>
            <a:r>
              <a:rPr lang="en-US" sz="2000" b="1" dirty="0"/>
              <a:t>Data analysis</a:t>
            </a:r>
          </a:p>
          <a:p>
            <a:pPr marL="285750" indent="-285750">
              <a:buFontTx/>
              <a:buChar char="-"/>
            </a:pPr>
            <a:r>
              <a:rPr lang="en-US" sz="2000" b="1" dirty="0"/>
              <a:t>…</a:t>
            </a:r>
          </a:p>
        </p:txBody>
      </p:sp>
    </p:spTree>
    <p:extLst>
      <p:ext uri="{BB962C8B-B14F-4D97-AF65-F5344CB8AC3E}">
        <p14:creationId xmlns:p14="http://schemas.microsoft.com/office/powerpoint/2010/main" val="3495605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model need?</a:t>
            </a:r>
            <a:br>
              <a:rPr lang="en-US" dirty="0"/>
            </a:br>
            <a:r>
              <a:rPr lang="en-US" dirty="0"/>
              <a:t>A very simple analytical example</a:t>
            </a:r>
          </a:p>
        </p:txBody>
      </p:sp>
      <p:graphicFrame>
        <p:nvGraphicFramePr>
          <p:cNvPr id="4" name="Object 3"/>
          <p:cNvGraphicFramePr>
            <a:graphicFrameLocks noChangeAspect="1"/>
          </p:cNvGraphicFramePr>
          <p:nvPr>
            <p:extLst>
              <p:ext uri="{D42A27DB-BD31-4B8C-83A1-F6EECF244321}">
                <p14:modId xmlns:p14="http://schemas.microsoft.com/office/powerpoint/2010/main" val="3777378647"/>
              </p:ext>
            </p:extLst>
          </p:nvPr>
        </p:nvGraphicFramePr>
        <p:xfrm>
          <a:off x="1217334" y="1843480"/>
          <a:ext cx="2113492" cy="1679955"/>
        </p:xfrm>
        <a:graphic>
          <a:graphicData uri="http://schemas.openxmlformats.org/presentationml/2006/ole">
            <mc:AlternateContent xmlns:mc="http://schemas.openxmlformats.org/markup-compatibility/2006">
              <mc:Choice xmlns:v="urn:schemas-microsoft-com:vml" Requires="v">
                <p:oleObj spid="_x0000_s8690" name="Equation" r:id="rId4" imgW="495300" imgH="393700" progId="Equation.3">
                  <p:embed/>
                </p:oleObj>
              </mc:Choice>
              <mc:Fallback>
                <p:oleObj name="Equation" r:id="rId4" imgW="495300" imgH="393700" progId="Equation.3">
                  <p:embed/>
                  <p:pic>
                    <p:nvPicPr>
                      <p:cNvPr id="0" name=""/>
                      <p:cNvPicPr/>
                      <p:nvPr/>
                    </p:nvPicPr>
                    <p:blipFill>
                      <a:blip r:embed="rId5"/>
                      <a:stretch>
                        <a:fillRect/>
                      </a:stretch>
                    </p:blipFill>
                    <p:spPr>
                      <a:xfrm>
                        <a:off x="1217334" y="1843480"/>
                        <a:ext cx="2113492" cy="1679955"/>
                      </a:xfrm>
                      <a:prstGeom prst="rect">
                        <a:avLst/>
                      </a:prstGeom>
                    </p:spPr>
                  </p:pic>
                </p:oleObj>
              </mc:Fallback>
            </mc:AlternateContent>
          </a:graphicData>
        </a:graphic>
      </p:graphicFrame>
      <p:sp>
        <p:nvSpPr>
          <p:cNvPr id="8" name="TextBox 7"/>
          <p:cNvSpPr txBox="1"/>
          <p:nvPr/>
        </p:nvSpPr>
        <p:spPr>
          <a:xfrm>
            <a:off x="3994619" y="2095963"/>
            <a:ext cx="4990068" cy="830997"/>
          </a:xfrm>
          <a:prstGeom prst="rect">
            <a:avLst/>
          </a:prstGeom>
          <a:noFill/>
        </p:spPr>
        <p:txBody>
          <a:bodyPr wrap="none" rtlCol="0">
            <a:spAutoFit/>
          </a:bodyPr>
          <a:lstStyle/>
          <a:p>
            <a:pPr algn="ctr"/>
            <a:r>
              <a:rPr lang="en-US" sz="2400" dirty="0">
                <a:solidFill>
                  <a:srgbClr val="FF0000"/>
                </a:solidFill>
              </a:rPr>
              <a:t>Requires equations </a:t>
            </a:r>
          </a:p>
          <a:p>
            <a:pPr algn="ctr"/>
            <a:r>
              <a:rPr lang="en-US" sz="2400" dirty="0">
                <a:solidFill>
                  <a:srgbClr val="FF0000"/>
                </a:solidFill>
              </a:rPr>
              <a:t>(hypotheses about underlying physics)</a:t>
            </a:r>
          </a:p>
        </p:txBody>
      </p:sp>
    </p:spTree>
    <p:extLst>
      <p:ext uri="{BB962C8B-B14F-4D97-AF65-F5344CB8AC3E}">
        <p14:creationId xmlns:p14="http://schemas.microsoft.com/office/powerpoint/2010/main" val="1735354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model need?</a:t>
            </a:r>
            <a:br>
              <a:rPr lang="en-US" dirty="0"/>
            </a:br>
            <a:r>
              <a:rPr lang="en-US" dirty="0"/>
              <a:t>A very simple analytical example</a:t>
            </a:r>
          </a:p>
        </p:txBody>
      </p:sp>
      <p:graphicFrame>
        <p:nvGraphicFramePr>
          <p:cNvPr id="4" name="Object 3"/>
          <p:cNvGraphicFramePr>
            <a:graphicFrameLocks noChangeAspect="1"/>
          </p:cNvGraphicFramePr>
          <p:nvPr>
            <p:extLst>
              <p:ext uri="{D42A27DB-BD31-4B8C-83A1-F6EECF244321}">
                <p14:modId xmlns:p14="http://schemas.microsoft.com/office/powerpoint/2010/main" val="33958914"/>
              </p:ext>
            </p:extLst>
          </p:nvPr>
        </p:nvGraphicFramePr>
        <p:xfrm>
          <a:off x="1217334" y="1843480"/>
          <a:ext cx="2113492" cy="1679955"/>
        </p:xfrm>
        <a:graphic>
          <a:graphicData uri="http://schemas.openxmlformats.org/presentationml/2006/ole">
            <mc:AlternateContent xmlns:mc="http://schemas.openxmlformats.org/markup-compatibility/2006">
              <mc:Choice xmlns:v="urn:schemas-microsoft-com:vml" Requires="v">
                <p:oleObj spid="_x0000_s24044" name="Equation" r:id="rId3" imgW="495300" imgH="393700" progId="Equation.3">
                  <p:embed/>
                </p:oleObj>
              </mc:Choice>
              <mc:Fallback>
                <p:oleObj name="Equation" r:id="rId3" imgW="495300" imgH="393700" progId="Equation.3">
                  <p:embed/>
                  <p:pic>
                    <p:nvPicPr>
                      <p:cNvPr id="0" name=""/>
                      <p:cNvPicPr/>
                      <p:nvPr/>
                    </p:nvPicPr>
                    <p:blipFill>
                      <a:blip r:embed="rId4"/>
                      <a:stretch>
                        <a:fillRect/>
                      </a:stretch>
                    </p:blipFill>
                    <p:spPr>
                      <a:xfrm>
                        <a:off x="1217334" y="1843480"/>
                        <a:ext cx="2113492" cy="167995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7880084"/>
              </p:ext>
            </p:extLst>
          </p:nvPr>
        </p:nvGraphicFramePr>
        <p:xfrm>
          <a:off x="1079751" y="3635455"/>
          <a:ext cx="4502150" cy="1350963"/>
        </p:xfrm>
        <a:graphic>
          <a:graphicData uri="http://schemas.openxmlformats.org/presentationml/2006/ole">
            <mc:AlternateContent xmlns:mc="http://schemas.openxmlformats.org/markup-compatibility/2006">
              <mc:Choice xmlns:v="urn:schemas-microsoft-com:vml" Requires="v">
                <p:oleObj spid="_x0000_s24045" name="Equation" r:id="rId5" imgW="1054100" imgH="317500" progId="Equation.3">
                  <p:embed/>
                </p:oleObj>
              </mc:Choice>
              <mc:Fallback>
                <p:oleObj name="Equation" r:id="rId5" imgW="1054100" imgH="317500" progId="Equation.3">
                  <p:embed/>
                  <p:pic>
                    <p:nvPicPr>
                      <p:cNvPr id="0" name=""/>
                      <p:cNvPicPr/>
                      <p:nvPr/>
                    </p:nvPicPr>
                    <p:blipFill>
                      <a:blip r:embed="rId6"/>
                      <a:stretch>
                        <a:fillRect/>
                      </a:stretch>
                    </p:blipFill>
                    <p:spPr>
                      <a:xfrm>
                        <a:off x="1079751" y="3635455"/>
                        <a:ext cx="4502150" cy="13509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23138423"/>
              </p:ext>
            </p:extLst>
          </p:nvPr>
        </p:nvGraphicFramePr>
        <p:xfrm>
          <a:off x="1079751" y="5362057"/>
          <a:ext cx="5260975" cy="1028700"/>
        </p:xfrm>
        <a:graphic>
          <a:graphicData uri="http://schemas.openxmlformats.org/presentationml/2006/ole">
            <mc:AlternateContent xmlns:mc="http://schemas.openxmlformats.org/markup-compatibility/2006">
              <mc:Choice xmlns:v="urn:schemas-microsoft-com:vml" Requires="v">
                <p:oleObj spid="_x0000_s24046" name="Equation" r:id="rId7" imgW="1231900" imgH="241300" progId="Equation.3">
                  <p:embed/>
                </p:oleObj>
              </mc:Choice>
              <mc:Fallback>
                <p:oleObj name="Equation" r:id="rId7" imgW="1231900" imgH="241300" progId="Equation.3">
                  <p:embed/>
                  <p:pic>
                    <p:nvPicPr>
                      <p:cNvPr id="0" name=""/>
                      <p:cNvPicPr/>
                      <p:nvPr/>
                    </p:nvPicPr>
                    <p:blipFill>
                      <a:blip r:embed="rId8"/>
                      <a:stretch>
                        <a:fillRect/>
                      </a:stretch>
                    </p:blipFill>
                    <p:spPr>
                      <a:xfrm>
                        <a:off x="1079751" y="5362057"/>
                        <a:ext cx="5260975" cy="1028700"/>
                      </a:xfrm>
                      <a:prstGeom prst="rect">
                        <a:avLst/>
                      </a:prstGeom>
                    </p:spPr>
                  </p:pic>
                </p:oleObj>
              </mc:Fallback>
            </mc:AlternateContent>
          </a:graphicData>
        </a:graphic>
      </p:graphicFrame>
      <p:sp>
        <p:nvSpPr>
          <p:cNvPr id="7" name="TextBox 6"/>
          <p:cNvSpPr txBox="1"/>
          <p:nvPr/>
        </p:nvSpPr>
        <p:spPr>
          <a:xfrm>
            <a:off x="5731183" y="4340086"/>
            <a:ext cx="3260628" cy="954107"/>
          </a:xfrm>
          <a:prstGeom prst="rect">
            <a:avLst/>
          </a:prstGeom>
          <a:noFill/>
          <a:ln w="38100" cmpd="sng">
            <a:solidFill>
              <a:srgbClr val="FF0000"/>
            </a:solidFill>
          </a:ln>
        </p:spPr>
        <p:txBody>
          <a:bodyPr wrap="none" rtlCol="0">
            <a:spAutoFit/>
          </a:bodyPr>
          <a:lstStyle/>
          <a:p>
            <a:pPr algn="ctr"/>
            <a:r>
              <a:rPr lang="en-US" sz="2800" b="1" dirty="0">
                <a:solidFill>
                  <a:srgbClr val="3366FF"/>
                </a:solidFill>
              </a:rPr>
              <a:t>Requires initial &amp;</a:t>
            </a:r>
          </a:p>
          <a:p>
            <a:pPr algn="ctr"/>
            <a:r>
              <a:rPr lang="en-US" sz="2800" b="1" dirty="0">
                <a:solidFill>
                  <a:srgbClr val="3366FF"/>
                </a:solidFill>
              </a:rPr>
              <a:t>boundary conditions</a:t>
            </a:r>
          </a:p>
        </p:txBody>
      </p:sp>
      <p:sp>
        <p:nvSpPr>
          <p:cNvPr id="8" name="TextBox 7"/>
          <p:cNvSpPr txBox="1"/>
          <p:nvPr/>
        </p:nvSpPr>
        <p:spPr>
          <a:xfrm>
            <a:off x="3994619" y="2095963"/>
            <a:ext cx="4990068" cy="830997"/>
          </a:xfrm>
          <a:prstGeom prst="rect">
            <a:avLst/>
          </a:prstGeom>
          <a:noFill/>
          <a:ln w="28575" cmpd="sng">
            <a:solidFill>
              <a:srgbClr val="FF0000"/>
            </a:solidFill>
          </a:ln>
        </p:spPr>
        <p:txBody>
          <a:bodyPr wrap="none" rtlCol="0">
            <a:spAutoFit/>
          </a:bodyPr>
          <a:lstStyle/>
          <a:p>
            <a:pPr algn="ctr"/>
            <a:r>
              <a:rPr lang="en-US" sz="2400" dirty="0">
                <a:solidFill>
                  <a:srgbClr val="FF0000"/>
                </a:solidFill>
              </a:rPr>
              <a:t>Requires equations </a:t>
            </a:r>
          </a:p>
          <a:p>
            <a:pPr algn="ctr"/>
            <a:r>
              <a:rPr lang="en-US" sz="2400" dirty="0">
                <a:solidFill>
                  <a:srgbClr val="FF0000"/>
                </a:solidFill>
              </a:rPr>
              <a:t>(hypotheses about underlying physics)</a:t>
            </a:r>
          </a:p>
        </p:txBody>
      </p:sp>
      <p:sp>
        <p:nvSpPr>
          <p:cNvPr id="3" name="TextBox 2"/>
          <p:cNvSpPr txBox="1"/>
          <p:nvPr/>
        </p:nvSpPr>
        <p:spPr>
          <a:xfrm>
            <a:off x="5258811" y="2926960"/>
            <a:ext cx="2702069" cy="369332"/>
          </a:xfrm>
          <a:prstGeom prst="rect">
            <a:avLst/>
          </a:prstGeom>
          <a:noFill/>
        </p:spPr>
        <p:txBody>
          <a:bodyPr wrap="none" rtlCol="0">
            <a:spAutoFit/>
          </a:bodyPr>
          <a:lstStyle/>
          <a:p>
            <a:r>
              <a:rPr lang="en-US" dirty="0"/>
              <a:t>What are they for climate?</a:t>
            </a:r>
          </a:p>
        </p:txBody>
      </p:sp>
    </p:spTree>
    <p:extLst>
      <p:ext uri="{BB962C8B-B14F-4D97-AF65-F5344CB8AC3E}">
        <p14:creationId xmlns:p14="http://schemas.microsoft.com/office/powerpoint/2010/main" val="117714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model need?</a:t>
            </a:r>
            <a:br>
              <a:rPr lang="en-US" dirty="0"/>
            </a:br>
            <a:r>
              <a:rPr lang="en-US" dirty="0"/>
              <a:t>A very simple analytical example</a:t>
            </a:r>
          </a:p>
        </p:txBody>
      </p:sp>
      <p:sp>
        <p:nvSpPr>
          <p:cNvPr id="8" name="TextBox 7"/>
          <p:cNvSpPr txBox="1"/>
          <p:nvPr/>
        </p:nvSpPr>
        <p:spPr>
          <a:xfrm>
            <a:off x="1562922" y="2292173"/>
            <a:ext cx="5668946" cy="1569660"/>
          </a:xfrm>
          <a:prstGeom prst="rect">
            <a:avLst/>
          </a:prstGeom>
          <a:noFill/>
        </p:spPr>
        <p:txBody>
          <a:bodyPr wrap="square" rtlCol="0">
            <a:spAutoFit/>
          </a:bodyPr>
          <a:lstStyle/>
          <a:p>
            <a:pPr algn="ctr"/>
            <a:r>
              <a:rPr lang="en-US" sz="2400" dirty="0">
                <a:solidFill>
                  <a:srgbClr val="FF0000"/>
                </a:solidFill>
              </a:rPr>
              <a:t>Many equations cannot be solved analytically</a:t>
            </a:r>
            <a:r>
              <a:rPr lang="mr-IN" sz="2400" dirty="0">
                <a:solidFill>
                  <a:srgbClr val="FF0000"/>
                </a:solidFill>
              </a:rPr>
              <a:t>…</a:t>
            </a:r>
            <a:endParaRPr lang="en-US" sz="2400" dirty="0">
              <a:solidFill>
                <a:srgbClr val="FF0000"/>
              </a:solidFill>
            </a:endParaRPr>
          </a:p>
          <a:p>
            <a:pPr algn="ctr"/>
            <a:r>
              <a:rPr lang="en-US" sz="2400" dirty="0">
                <a:solidFill>
                  <a:srgbClr val="FF0000"/>
                </a:solidFill>
              </a:rPr>
              <a:t>What do we have to do to solve them numerically?</a:t>
            </a:r>
          </a:p>
        </p:txBody>
      </p:sp>
      <p:cxnSp>
        <p:nvCxnSpPr>
          <p:cNvPr id="6" name="Straight Arrow Connector 5"/>
          <p:cNvCxnSpPr/>
          <p:nvPr/>
        </p:nvCxnSpPr>
        <p:spPr>
          <a:xfrm>
            <a:off x="869495" y="5537889"/>
            <a:ext cx="7356387" cy="34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6949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80763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74577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3915" y="4656862"/>
            <a:ext cx="938140" cy="881027"/>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5" name="Rectangle 14"/>
          <p:cNvSpPr/>
          <p:nvPr/>
        </p:nvSpPr>
        <p:spPr>
          <a:xfrm>
            <a:off x="462205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6019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02008"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888685" y="4833592"/>
            <a:ext cx="437072" cy="58477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9" name="TextBox 18"/>
          <p:cNvSpPr txBox="1"/>
          <p:nvPr/>
        </p:nvSpPr>
        <p:spPr>
          <a:xfrm>
            <a:off x="4727528" y="4833592"/>
            <a:ext cx="876095" cy="584776"/>
          </a:xfrm>
          <a:prstGeom prst="rect">
            <a:avLst/>
          </a:prstGeom>
          <a:noFill/>
        </p:spPr>
        <p:txBody>
          <a:bodyPr wrap="none" rtlCol="0">
            <a:spAutoFit/>
          </a:bodyPr>
          <a:lstStyle/>
          <a:p>
            <a:r>
              <a:rPr lang="en-US" sz="3200" b="1" i="1" dirty="0">
                <a:latin typeface="Times New Roman"/>
                <a:cs typeface="Times New Roman"/>
              </a:rPr>
              <a:t>i+1</a:t>
            </a:r>
          </a:p>
        </p:txBody>
      </p:sp>
      <p:sp>
        <p:nvSpPr>
          <p:cNvPr id="20" name="TextBox 19"/>
          <p:cNvSpPr txBox="1"/>
          <p:nvPr/>
        </p:nvSpPr>
        <p:spPr>
          <a:xfrm>
            <a:off x="5560195" y="4833592"/>
            <a:ext cx="876095" cy="584776"/>
          </a:xfrm>
          <a:prstGeom prst="rect">
            <a:avLst/>
          </a:prstGeom>
          <a:noFill/>
        </p:spPr>
        <p:txBody>
          <a:bodyPr wrap="none" rtlCol="0">
            <a:spAutoFit/>
          </a:bodyPr>
          <a:lstStyle/>
          <a:p>
            <a:r>
              <a:rPr lang="en-US" sz="3200" b="1" i="1" dirty="0">
                <a:latin typeface="Times New Roman"/>
                <a:cs typeface="Times New Roman"/>
              </a:rPr>
              <a:t>i+2</a:t>
            </a:r>
          </a:p>
        </p:txBody>
      </p:sp>
      <p:sp>
        <p:nvSpPr>
          <p:cNvPr id="21" name="TextBox 20"/>
          <p:cNvSpPr txBox="1"/>
          <p:nvPr/>
        </p:nvSpPr>
        <p:spPr>
          <a:xfrm>
            <a:off x="6502008" y="4842349"/>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2" name="TextBox 21"/>
          <p:cNvSpPr txBox="1"/>
          <p:nvPr/>
        </p:nvSpPr>
        <p:spPr>
          <a:xfrm>
            <a:off x="2807820" y="4842349"/>
            <a:ext cx="778913" cy="584776"/>
          </a:xfrm>
          <a:prstGeom prst="rect">
            <a:avLst/>
          </a:prstGeom>
          <a:noFill/>
        </p:spPr>
        <p:txBody>
          <a:bodyPr wrap="none" rtlCol="0">
            <a:spAutoFit/>
          </a:bodyPr>
          <a:lstStyle/>
          <a:p>
            <a:r>
              <a:rPr lang="en-US" sz="3200" b="1" i="1" dirty="0">
                <a:latin typeface="Times New Roman"/>
                <a:cs typeface="Times New Roman"/>
              </a:rPr>
              <a:t>i-1</a:t>
            </a:r>
          </a:p>
        </p:txBody>
      </p:sp>
      <p:sp>
        <p:nvSpPr>
          <p:cNvPr id="23" name="TextBox 22"/>
          <p:cNvSpPr txBox="1"/>
          <p:nvPr/>
        </p:nvSpPr>
        <p:spPr>
          <a:xfrm>
            <a:off x="1859184" y="4833592"/>
            <a:ext cx="778913" cy="584776"/>
          </a:xfrm>
          <a:prstGeom prst="rect">
            <a:avLst/>
          </a:prstGeom>
          <a:noFill/>
        </p:spPr>
        <p:txBody>
          <a:bodyPr wrap="none" rtlCol="0">
            <a:spAutoFit/>
          </a:bodyPr>
          <a:lstStyle/>
          <a:p>
            <a:r>
              <a:rPr lang="en-US" sz="3200" b="1" i="1" dirty="0">
                <a:latin typeface="Times New Roman"/>
                <a:cs typeface="Times New Roman"/>
              </a:rPr>
              <a:t>i-2</a:t>
            </a:r>
          </a:p>
        </p:txBody>
      </p:sp>
      <p:sp>
        <p:nvSpPr>
          <p:cNvPr id="24" name="TextBox 23"/>
          <p:cNvSpPr txBox="1"/>
          <p:nvPr/>
        </p:nvSpPr>
        <p:spPr>
          <a:xfrm>
            <a:off x="905147" y="4833592"/>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5" name="TextBox 24"/>
          <p:cNvSpPr txBox="1"/>
          <p:nvPr/>
        </p:nvSpPr>
        <p:spPr>
          <a:xfrm>
            <a:off x="4325757" y="5584325"/>
            <a:ext cx="3562844" cy="461665"/>
          </a:xfrm>
          <a:prstGeom prst="rect">
            <a:avLst/>
          </a:prstGeom>
          <a:noFill/>
        </p:spPr>
        <p:txBody>
          <a:bodyPr wrap="none" rtlCol="0">
            <a:spAutoFit/>
          </a:bodyPr>
          <a:lstStyle/>
          <a:p>
            <a:r>
              <a:rPr lang="en-US" sz="2400" b="1" dirty="0"/>
              <a:t>Applies to time + 3D space</a:t>
            </a:r>
          </a:p>
        </p:txBody>
      </p:sp>
    </p:spTree>
    <p:extLst>
      <p:ext uri="{BB962C8B-B14F-4D97-AF65-F5344CB8AC3E}">
        <p14:creationId xmlns:p14="http://schemas.microsoft.com/office/powerpoint/2010/main" val="27478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Discretization</a:t>
            </a:r>
          </a:p>
        </p:txBody>
      </p:sp>
      <p:cxnSp>
        <p:nvCxnSpPr>
          <p:cNvPr id="6" name="Straight Arrow Connector 5"/>
          <p:cNvCxnSpPr/>
          <p:nvPr/>
        </p:nvCxnSpPr>
        <p:spPr>
          <a:xfrm>
            <a:off x="869495" y="5537889"/>
            <a:ext cx="7356387" cy="34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6949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80763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74577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3915" y="4656862"/>
            <a:ext cx="938140" cy="881027"/>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5" name="Rectangle 14"/>
          <p:cNvSpPr/>
          <p:nvPr/>
        </p:nvSpPr>
        <p:spPr>
          <a:xfrm>
            <a:off x="462205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6019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02008"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888685" y="4833592"/>
            <a:ext cx="437072" cy="58477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9" name="TextBox 18"/>
          <p:cNvSpPr txBox="1"/>
          <p:nvPr/>
        </p:nvSpPr>
        <p:spPr>
          <a:xfrm>
            <a:off x="4727528" y="4833592"/>
            <a:ext cx="876095" cy="584776"/>
          </a:xfrm>
          <a:prstGeom prst="rect">
            <a:avLst/>
          </a:prstGeom>
          <a:noFill/>
        </p:spPr>
        <p:txBody>
          <a:bodyPr wrap="none" rtlCol="0">
            <a:spAutoFit/>
          </a:bodyPr>
          <a:lstStyle/>
          <a:p>
            <a:r>
              <a:rPr lang="en-US" sz="3200" b="1" i="1" dirty="0">
                <a:latin typeface="Times New Roman"/>
                <a:cs typeface="Times New Roman"/>
              </a:rPr>
              <a:t>i+1</a:t>
            </a:r>
          </a:p>
        </p:txBody>
      </p:sp>
      <p:sp>
        <p:nvSpPr>
          <p:cNvPr id="20" name="TextBox 19"/>
          <p:cNvSpPr txBox="1"/>
          <p:nvPr/>
        </p:nvSpPr>
        <p:spPr>
          <a:xfrm>
            <a:off x="5560195" y="4833592"/>
            <a:ext cx="876095" cy="584776"/>
          </a:xfrm>
          <a:prstGeom prst="rect">
            <a:avLst/>
          </a:prstGeom>
          <a:noFill/>
        </p:spPr>
        <p:txBody>
          <a:bodyPr wrap="none" rtlCol="0">
            <a:spAutoFit/>
          </a:bodyPr>
          <a:lstStyle/>
          <a:p>
            <a:r>
              <a:rPr lang="en-US" sz="3200" b="1" i="1" dirty="0">
                <a:latin typeface="Times New Roman"/>
                <a:cs typeface="Times New Roman"/>
              </a:rPr>
              <a:t>i+2</a:t>
            </a:r>
          </a:p>
        </p:txBody>
      </p:sp>
      <p:sp>
        <p:nvSpPr>
          <p:cNvPr id="21" name="TextBox 20"/>
          <p:cNvSpPr txBox="1"/>
          <p:nvPr/>
        </p:nvSpPr>
        <p:spPr>
          <a:xfrm>
            <a:off x="6502008" y="4842349"/>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2" name="TextBox 21"/>
          <p:cNvSpPr txBox="1"/>
          <p:nvPr/>
        </p:nvSpPr>
        <p:spPr>
          <a:xfrm>
            <a:off x="2807820" y="4842349"/>
            <a:ext cx="778913" cy="584776"/>
          </a:xfrm>
          <a:prstGeom prst="rect">
            <a:avLst/>
          </a:prstGeom>
          <a:noFill/>
        </p:spPr>
        <p:txBody>
          <a:bodyPr wrap="none" rtlCol="0">
            <a:spAutoFit/>
          </a:bodyPr>
          <a:lstStyle/>
          <a:p>
            <a:r>
              <a:rPr lang="en-US" sz="3200" b="1" i="1" dirty="0">
                <a:latin typeface="Times New Roman"/>
                <a:cs typeface="Times New Roman"/>
              </a:rPr>
              <a:t>i-1</a:t>
            </a:r>
          </a:p>
        </p:txBody>
      </p:sp>
      <p:sp>
        <p:nvSpPr>
          <p:cNvPr id="23" name="TextBox 22"/>
          <p:cNvSpPr txBox="1"/>
          <p:nvPr/>
        </p:nvSpPr>
        <p:spPr>
          <a:xfrm>
            <a:off x="1859184" y="4833592"/>
            <a:ext cx="778913" cy="584776"/>
          </a:xfrm>
          <a:prstGeom prst="rect">
            <a:avLst/>
          </a:prstGeom>
          <a:noFill/>
        </p:spPr>
        <p:txBody>
          <a:bodyPr wrap="none" rtlCol="0">
            <a:spAutoFit/>
          </a:bodyPr>
          <a:lstStyle/>
          <a:p>
            <a:r>
              <a:rPr lang="en-US" sz="3200" b="1" i="1" dirty="0">
                <a:latin typeface="Times New Roman"/>
                <a:cs typeface="Times New Roman"/>
              </a:rPr>
              <a:t>i-2</a:t>
            </a:r>
          </a:p>
        </p:txBody>
      </p:sp>
      <p:sp>
        <p:nvSpPr>
          <p:cNvPr id="24" name="TextBox 23"/>
          <p:cNvSpPr txBox="1"/>
          <p:nvPr/>
        </p:nvSpPr>
        <p:spPr>
          <a:xfrm>
            <a:off x="905147" y="4833592"/>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5" name="TextBox 24"/>
          <p:cNvSpPr txBox="1"/>
          <p:nvPr/>
        </p:nvSpPr>
        <p:spPr>
          <a:xfrm>
            <a:off x="4325757" y="5584325"/>
            <a:ext cx="3562844" cy="461665"/>
          </a:xfrm>
          <a:prstGeom prst="rect">
            <a:avLst/>
          </a:prstGeom>
          <a:noFill/>
        </p:spPr>
        <p:txBody>
          <a:bodyPr wrap="none" rtlCol="0">
            <a:spAutoFit/>
          </a:bodyPr>
          <a:lstStyle/>
          <a:p>
            <a:r>
              <a:rPr lang="en-US" sz="2400" b="1" dirty="0"/>
              <a:t>Applies to time + 3D space</a:t>
            </a:r>
          </a:p>
        </p:txBody>
      </p:sp>
      <p:graphicFrame>
        <p:nvGraphicFramePr>
          <p:cNvPr id="26" name="Object 25"/>
          <p:cNvGraphicFramePr>
            <a:graphicFrameLocks noChangeAspect="1"/>
          </p:cNvGraphicFramePr>
          <p:nvPr>
            <p:extLst>
              <p:ext uri="{D42A27DB-BD31-4B8C-83A1-F6EECF244321}">
                <p14:modId xmlns:p14="http://schemas.microsoft.com/office/powerpoint/2010/main" val="2646439350"/>
              </p:ext>
            </p:extLst>
          </p:nvPr>
        </p:nvGraphicFramePr>
        <p:xfrm>
          <a:off x="457200" y="1328519"/>
          <a:ext cx="4601028" cy="1161212"/>
        </p:xfrm>
        <a:graphic>
          <a:graphicData uri="http://schemas.openxmlformats.org/presentationml/2006/ole">
            <mc:AlternateContent xmlns:mc="http://schemas.openxmlformats.org/markup-compatibility/2006">
              <mc:Choice xmlns:v="urn:schemas-microsoft-com:vml" Requires="v">
                <p:oleObj spid="_x0000_s1185" name="Equation" r:id="rId3" imgW="1562100" imgH="393700" progId="Equation.3">
                  <p:embed/>
                </p:oleObj>
              </mc:Choice>
              <mc:Fallback>
                <p:oleObj name="Equation" r:id="rId3" imgW="1562100" imgH="393700" progId="Equation.3">
                  <p:embed/>
                  <p:pic>
                    <p:nvPicPr>
                      <p:cNvPr id="0" name=""/>
                      <p:cNvPicPr/>
                      <p:nvPr/>
                    </p:nvPicPr>
                    <p:blipFill>
                      <a:blip r:embed="rId4"/>
                      <a:stretch>
                        <a:fillRect/>
                      </a:stretch>
                    </p:blipFill>
                    <p:spPr>
                      <a:xfrm>
                        <a:off x="457200" y="1328519"/>
                        <a:ext cx="4601028" cy="1161212"/>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3048780382"/>
              </p:ext>
            </p:extLst>
          </p:nvPr>
        </p:nvGraphicFramePr>
        <p:xfrm>
          <a:off x="410088" y="2740025"/>
          <a:ext cx="5199063" cy="1160463"/>
        </p:xfrm>
        <a:graphic>
          <a:graphicData uri="http://schemas.openxmlformats.org/presentationml/2006/ole">
            <mc:AlternateContent xmlns:mc="http://schemas.openxmlformats.org/markup-compatibility/2006">
              <mc:Choice xmlns:v="urn:schemas-microsoft-com:vml" Requires="v">
                <p:oleObj spid="_x0000_s1186" name="Equation" r:id="rId5" imgW="1765300" imgH="393700" progId="Equation.3">
                  <p:embed/>
                </p:oleObj>
              </mc:Choice>
              <mc:Fallback>
                <p:oleObj name="Equation" r:id="rId5" imgW="1765300" imgH="393700" progId="Equation.3">
                  <p:embed/>
                  <p:pic>
                    <p:nvPicPr>
                      <p:cNvPr id="0" name=""/>
                      <p:cNvPicPr/>
                      <p:nvPr/>
                    </p:nvPicPr>
                    <p:blipFill>
                      <a:blip r:embed="rId6"/>
                      <a:stretch>
                        <a:fillRect/>
                      </a:stretch>
                    </p:blipFill>
                    <p:spPr>
                      <a:xfrm>
                        <a:off x="410088" y="2740025"/>
                        <a:ext cx="5199063" cy="1160463"/>
                      </a:xfrm>
                      <a:prstGeom prst="rect">
                        <a:avLst/>
                      </a:prstGeom>
                    </p:spPr>
                  </p:pic>
                </p:oleObj>
              </mc:Fallback>
            </mc:AlternateContent>
          </a:graphicData>
        </a:graphic>
      </p:graphicFrame>
      <p:sp>
        <p:nvSpPr>
          <p:cNvPr id="4" name="TextBox 3"/>
          <p:cNvSpPr txBox="1"/>
          <p:nvPr/>
        </p:nvSpPr>
        <p:spPr>
          <a:xfrm>
            <a:off x="6212566" y="1608858"/>
            <a:ext cx="1806980" cy="523220"/>
          </a:xfrm>
          <a:prstGeom prst="rect">
            <a:avLst/>
          </a:prstGeom>
          <a:noFill/>
        </p:spPr>
        <p:txBody>
          <a:bodyPr wrap="none" rtlCol="0">
            <a:spAutoFit/>
          </a:bodyPr>
          <a:lstStyle/>
          <a:p>
            <a:r>
              <a:rPr lang="en-US" sz="2800" dirty="0">
                <a:solidFill>
                  <a:srgbClr val="3366FF"/>
                </a:solidFill>
              </a:rPr>
              <a:t>Continuum</a:t>
            </a:r>
          </a:p>
        </p:txBody>
      </p:sp>
      <p:sp>
        <p:nvSpPr>
          <p:cNvPr id="28" name="TextBox 27"/>
          <p:cNvSpPr txBox="1"/>
          <p:nvPr/>
        </p:nvSpPr>
        <p:spPr>
          <a:xfrm>
            <a:off x="6364966" y="3120326"/>
            <a:ext cx="1383036" cy="523220"/>
          </a:xfrm>
          <a:prstGeom prst="rect">
            <a:avLst/>
          </a:prstGeom>
          <a:noFill/>
        </p:spPr>
        <p:txBody>
          <a:bodyPr wrap="none" rtlCol="0">
            <a:spAutoFit/>
          </a:bodyPr>
          <a:lstStyle/>
          <a:p>
            <a:r>
              <a:rPr lang="en-US" sz="2800" dirty="0">
                <a:solidFill>
                  <a:srgbClr val="FF0000"/>
                </a:solidFill>
              </a:rPr>
              <a:t>Discrete</a:t>
            </a:r>
          </a:p>
        </p:txBody>
      </p:sp>
      <p:sp>
        <p:nvSpPr>
          <p:cNvPr id="5" name="TextBox 4"/>
          <p:cNvSpPr txBox="1"/>
          <p:nvPr/>
        </p:nvSpPr>
        <p:spPr>
          <a:xfrm>
            <a:off x="5851433" y="3800692"/>
            <a:ext cx="2768005" cy="400110"/>
          </a:xfrm>
          <a:prstGeom prst="rect">
            <a:avLst/>
          </a:prstGeom>
          <a:noFill/>
        </p:spPr>
        <p:txBody>
          <a:bodyPr wrap="none" rtlCol="0">
            <a:spAutoFit/>
          </a:bodyPr>
          <a:lstStyle/>
          <a:p>
            <a:r>
              <a:rPr lang="en-US" sz="2000" dirty="0"/>
              <a:t>(Taylor series expansion)</a:t>
            </a:r>
          </a:p>
        </p:txBody>
      </p:sp>
    </p:spTree>
    <p:extLst>
      <p:ext uri="{BB962C8B-B14F-4D97-AF65-F5344CB8AC3E}">
        <p14:creationId xmlns:p14="http://schemas.microsoft.com/office/powerpoint/2010/main" val="833733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146"/>
            <a:ext cx="9144000" cy="1143000"/>
          </a:xfrm>
        </p:spPr>
        <p:txBody>
          <a:bodyPr>
            <a:normAutofit fontScale="90000"/>
          </a:bodyPr>
          <a:lstStyle/>
          <a:p>
            <a:r>
              <a:rPr lang="en-US" dirty="0"/>
              <a:t>What does a model need?</a:t>
            </a:r>
            <a:br>
              <a:rPr lang="en-US" dirty="0"/>
            </a:br>
            <a:r>
              <a:rPr lang="en-US" sz="3600" dirty="0"/>
              <a:t>A very simple numerical example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25293038"/>
              </p:ext>
            </p:extLst>
          </p:nvPr>
        </p:nvGraphicFramePr>
        <p:xfrm>
          <a:off x="550863" y="1866900"/>
          <a:ext cx="2547937" cy="1679575"/>
        </p:xfrm>
        <a:graphic>
          <a:graphicData uri="http://schemas.openxmlformats.org/presentationml/2006/ole">
            <mc:AlternateContent xmlns:mc="http://schemas.openxmlformats.org/markup-compatibility/2006">
              <mc:Choice xmlns:v="urn:schemas-microsoft-com:vml" Requires="v">
                <p:oleObj spid="_x0000_s18401" name="Equation" r:id="rId3" imgW="596900" imgH="393700" progId="Equation.3">
                  <p:embed/>
                </p:oleObj>
              </mc:Choice>
              <mc:Fallback>
                <p:oleObj name="Equation" r:id="rId3" imgW="596900" imgH="393700" progId="Equation.3">
                  <p:embed/>
                  <p:pic>
                    <p:nvPicPr>
                      <p:cNvPr id="0" name=""/>
                      <p:cNvPicPr/>
                      <p:nvPr/>
                    </p:nvPicPr>
                    <p:blipFill>
                      <a:blip r:embed="rId4"/>
                      <a:stretch>
                        <a:fillRect/>
                      </a:stretch>
                    </p:blipFill>
                    <p:spPr>
                      <a:xfrm>
                        <a:off x="550863" y="1866900"/>
                        <a:ext cx="2547937" cy="1679575"/>
                      </a:xfrm>
                      <a:prstGeom prst="rect">
                        <a:avLst/>
                      </a:prstGeom>
                      <a:ln w="38100" cmpd="sng">
                        <a:solidFill>
                          <a:srgbClr val="FF0000"/>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16428544"/>
              </p:ext>
            </p:extLst>
          </p:nvPr>
        </p:nvGraphicFramePr>
        <p:xfrm>
          <a:off x="241300" y="3649663"/>
          <a:ext cx="3849688" cy="1844675"/>
        </p:xfrm>
        <a:graphic>
          <a:graphicData uri="http://schemas.openxmlformats.org/presentationml/2006/ole">
            <mc:AlternateContent xmlns:mc="http://schemas.openxmlformats.org/markup-compatibility/2006">
              <mc:Choice xmlns:v="urn:schemas-microsoft-com:vml" Requires="v">
                <p:oleObj spid="_x0000_s18402" name="Equation" r:id="rId5" imgW="901700" imgH="431800" progId="Equation.3">
                  <p:embed/>
                </p:oleObj>
              </mc:Choice>
              <mc:Fallback>
                <p:oleObj name="Equation" r:id="rId5" imgW="901700" imgH="431800" progId="Equation.3">
                  <p:embed/>
                  <p:pic>
                    <p:nvPicPr>
                      <p:cNvPr id="0" name=""/>
                      <p:cNvPicPr/>
                      <p:nvPr/>
                    </p:nvPicPr>
                    <p:blipFill>
                      <a:blip r:embed="rId6"/>
                      <a:stretch>
                        <a:fillRect/>
                      </a:stretch>
                    </p:blipFill>
                    <p:spPr>
                      <a:xfrm>
                        <a:off x="241300" y="3649663"/>
                        <a:ext cx="3849688" cy="184467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803955114"/>
              </p:ext>
            </p:extLst>
          </p:nvPr>
        </p:nvGraphicFramePr>
        <p:xfrm>
          <a:off x="389657" y="5638623"/>
          <a:ext cx="4552950" cy="1031875"/>
        </p:xfrm>
        <a:graphic>
          <a:graphicData uri="http://schemas.openxmlformats.org/presentationml/2006/ole">
            <mc:AlternateContent xmlns:mc="http://schemas.openxmlformats.org/markup-compatibility/2006">
              <mc:Choice xmlns:v="urn:schemas-microsoft-com:vml" Requires="v">
                <p:oleObj spid="_x0000_s18403" name="Equation" r:id="rId7" imgW="1066800" imgH="241300" progId="Equation.3">
                  <p:embed/>
                </p:oleObj>
              </mc:Choice>
              <mc:Fallback>
                <p:oleObj name="Equation" r:id="rId7" imgW="1066800" imgH="241300" progId="Equation.3">
                  <p:embed/>
                  <p:pic>
                    <p:nvPicPr>
                      <p:cNvPr id="0" name=""/>
                      <p:cNvPicPr/>
                      <p:nvPr/>
                    </p:nvPicPr>
                    <p:blipFill>
                      <a:blip r:embed="rId8"/>
                      <a:stretch>
                        <a:fillRect/>
                      </a:stretch>
                    </p:blipFill>
                    <p:spPr>
                      <a:xfrm>
                        <a:off x="389657" y="5638623"/>
                        <a:ext cx="4552950" cy="1031875"/>
                      </a:xfrm>
                      <a:prstGeom prst="rect">
                        <a:avLst/>
                      </a:prstGeom>
                      <a:solidFill>
                        <a:srgbClr val="FFFF00"/>
                      </a:solid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72113385"/>
              </p:ext>
            </p:extLst>
          </p:nvPr>
        </p:nvGraphicFramePr>
        <p:xfrm>
          <a:off x="3767102" y="2385770"/>
          <a:ext cx="4601028" cy="1161212"/>
        </p:xfrm>
        <a:graphic>
          <a:graphicData uri="http://schemas.openxmlformats.org/presentationml/2006/ole">
            <mc:AlternateContent xmlns:mc="http://schemas.openxmlformats.org/markup-compatibility/2006">
              <mc:Choice xmlns:v="urn:schemas-microsoft-com:vml" Requires="v">
                <p:oleObj spid="_x0000_s18404" name="Equation" r:id="rId9" imgW="1562100" imgH="393700" progId="Equation.3">
                  <p:embed/>
                </p:oleObj>
              </mc:Choice>
              <mc:Fallback>
                <p:oleObj name="Equation" r:id="rId9" imgW="1562100" imgH="393700" progId="Equation.3">
                  <p:embed/>
                  <p:pic>
                    <p:nvPicPr>
                      <p:cNvPr id="0" name=""/>
                      <p:cNvPicPr/>
                      <p:nvPr/>
                    </p:nvPicPr>
                    <p:blipFill>
                      <a:blip r:embed="rId10"/>
                      <a:stretch>
                        <a:fillRect/>
                      </a:stretch>
                    </p:blipFill>
                    <p:spPr>
                      <a:xfrm>
                        <a:off x="3767102" y="2385770"/>
                        <a:ext cx="4601028" cy="1161212"/>
                      </a:xfrm>
                      <a:prstGeom prst="rect">
                        <a:avLst/>
                      </a:prstGeom>
                    </p:spPr>
                  </p:pic>
                </p:oleObj>
              </mc:Fallback>
            </mc:AlternateContent>
          </a:graphicData>
        </a:graphic>
      </p:graphicFrame>
      <p:sp>
        <p:nvSpPr>
          <p:cNvPr id="3" name="TextBox 2"/>
          <p:cNvSpPr txBox="1"/>
          <p:nvPr/>
        </p:nvSpPr>
        <p:spPr>
          <a:xfrm>
            <a:off x="4844707" y="3653436"/>
            <a:ext cx="3523423" cy="1938992"/>
          </a:xfrm>
          <a:prstGeom prst="rect">
            <a:avLst/>
          </a:prstGeom>
          <a:noFill/>
        </p:spPr>
        <p:txBody>
          <a:bodyPr wrap="square" rtlCol="0">
            <a:spAutoFit/>
          </a:bodyPr>
          <a:lstStyle/>
          <a:p>
            <a:pPr algn="ctr"/>
            <a:r>
              <a:rPr lang="en-US" sz="2400" dirty="0">
                <a:solidFill>
                  <a:srgbClr val="FF0000"/>
                </a:solidFill>
              </a:rPr>
              <a:t>Requires discretization of derivatives</a:t>
            </a:r>
          </a:p>
          <a:p>
            <a:pPr algn="ctr"/>
            <a:r>
              <a:rPr lang="en-US" sz="2400" dirty="0">
                <a:solidFill>
                  <a:srgbClr val="008000"/>
                </a:solidFill>
              </a:rPr>
              <a:t>and numerical integration to step forward </a:t>
            </a:r>
          </a:p>
          <a:p>
            <a:pPr algn="ctr"/>
            <a:r>
              <a:rPr lang="en-US" sz="2400" dirty="0">
                <a:solidFill>
                  <a:srgbClr val="008000"/>
                </a:solidFill>
              </a:rPr>
              <a:t>from </a:t>
            </a:r>
            <a:r>
              <a:rPr lang="en-US" sz="2400" dirty="0" err="1">
                <a:solidFill>
                  <a:srgbClr val="008000"/>
                </a:solidFill>
              </a:rPr>
              <a:t>t</a:t>
            </a:r>
            <a:r>
              <a:rPr lang="en-US" sz="2400" i="1" dirty="0" err="1">
                <a:solidFill>
                  <a:srgbClr val="008000"/>
                </a:solidFill>
              </a:rPr>
              <a:t>i</a:t>
            </a:r>
            <a:r>
              <a:rPr lang="en-US" sz="2400" dirty="0">
                <a:solidFill>
                  <a:srgbClr val="008000"/>
                </a:solidFill>
              </a:rPr>
              <a:t> to </a:t>
            </a:r>
            <a:r>
              <a:rPr lang="en-US" sz="2400" i="1" dirty="0" err="1">
                <a:solidFill>
                  <a:srgbClr val="008000"/>
                </a:solidFill>
              </a:rPr>
              <a:t>tf</a:t>
            </a:r>
            <a:r>
              <a:rPr lang="en-US" sz="2400" i="1" dirty="0">
                <a:solidFill>
                  <a:srgbClr val="008000"/>
                </a:solidFill>
              </a:rPr>
              <a:t>=N</a:t>
            </a:r>
            <a:r>
              <a:rPr lang="en-US" sz="2400" i="1" dirty="0">
                <a:solidFill>
                  <a:srgbClr val="008000"/>
                </a:solidFill>
                <a:latin typeface="Symbol" charset="2"/>
                <a:cs typeface="Symbol" charset="2"/>
              </a:rPr>
              <a:t>D</a:t>
            </a:r>
            <a:r>
              <a:rPr lang="en-US" sz="2400" i="1" dirty="0">
                <a:solidFill>
                  <a:srgbClr val="008000"/>
                </a:solidFill>
              </a:rPr>
              <a:t>T</a:t>
            </a:r>
          </a:p>
        </p:txBody>
      </p:sp>
      <p:sp>
        <p:nvSpPr>
          <p:cNvPr id="10" name="TextBox 9"/>
          <p:cNvSpPr txBox="1"/>
          <p:nvPr/>
        </p:nvSpPr>
        <p:spPr>
          <a:xfrm>
            <a:off x="5571925" y="5779906"/>
            <a:ext cx="2572189" cy="738664"/>
          </a:xfrm>
          <a:prstGeom prst="rect">
            <a:avLst/>
          </a:prstGeom>
          <a:noFill/>
        </p:spPr>
        <p:txBody>
          <a:bodyPr wrap="none" rtlCol="0">
            <a:spAutoFit/>
          </a:bodyPr>
          <a:lstStyle/>
          <a:p>
            <a:pPr algn="ctr"/>
            <a:r>
              <a:rPr lang="en-US" sz="2400" dirty="0">
                <a:solidFill>
                  <a:srgbClr val="3366FF"/>
                </a:solidFill>
              </a:rPr>
              <a:t>Forward difference</a:t>
            </a:r>
          </a:p>
          <a:p>
            <a:pPr algn="ctr"/>
            <a:r>
              <a:rPr lang="en-US" dirty="0">
                <a:solidFill>
                  <a:srgbClr val="3366FF"/>
                </a:solidFill>
              </a:rPr>
              <a:t>(aka Forward Euler)</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6" name="Rectangle 15"/>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20" name="TextBox 19"/>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Tree>
    <p:extLst>
      <p:ext uri="{BB962C8B-B14F-4D97-AF65-F5344CB8AC3E}">
        <p14:creationId xmlns:p14="http://schemas.microsoft.com/office/powerpoint/2010/main" val="1815302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846"/>
            <a:ext cx="9144000" cy="1143000"/>
          </a:xfrm>
        </p:spPr>
        <p:txBody>
          <a:bodyPr>
            <a:normAutofit fontScale="90000"/>
          </a:bodyPr>
          <a:lstStyle/>
          <a:p>
            <a:r>
              <a:rPr lang="en-US" dirty="0"/>
              <a:t>What does a model need?</a:t>
            </a:r>
            <a:br>
              <a:rPr lang="en-US" dirty="0"/>
            </a:br>
            <a:r>
              <a:rPr lang="en-US" sz="3600" dirty="0"/>
              <a:t>Discretization needed to implement numerically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46637511"/>
              </p:ext>
            </p:extLst>
          </p:nvPr>
        </p:nvGraphicFramePr>
        <p:xfrm>
          <a:off x="469900" y="1970088"/>
          <a:ext cx="2546350" cy="1679575"/>
        </p:xfrm>
        <a:graphic>
          <a:graphicData uri="http://schemas.openxmlformats.org/presentationml/2006/ole">
            <mc:AlternateContent xmlns:mc="http://schemas.openxmlformats.org/markup-compatibility/2006">
              <mc:Choice xmlns:v="urn:schemas-microsoft-com:vml" Requires="v">
                <p:oleObj spid="_x0000_s19423" name="Equation" r:id="rId3" imgW="596900" imgH="393700" progId="Equation.3">
                  <p:embed/>
                </p:oleObj>
              </mc:Choice>
              <mc:Fallback>
                <p:oleObj name="Equation" r:id="rId3" imgW="596900" imgH="393700" progId="Equation.3">
                  <p:embed/>
                  <p:pic>
                    <p:nvPicPr>
                      <p:cNvPr id="0" name=""/>
                      <p:cNvPicPr/>
                      <p:nvPr/>
                    </p:nvPicPr>
                    <p:blipFill>
                      <a:blip r:embed="rId4"/>
                      <a:stretch>
                        <a:fillRect/>
                      </a:stretch>
                    </p:blipFill>
                    <p:spPr>
                      <a:xfrm>
                        <a:off x="469900" y="1970088"/>
                        <a:ext cx="2546350" cy="16795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70577358"/>
              </p:ext>
            </p:extLst>
          </p:nvPr>
        </p:nvGraphicFramePr>
        <p:xfrm>
          <a:off x="3892550" y="2171334"/>
          <a:ext cx="4229100" cy="1681163"/>
        </p:xfrm>
        <a:graphic>
          <a:graphicData uri="http://schemas.openxmlformats.org/presentationml/2006/ole">
            <mc:AlternateContent xmlns:mc="http://schemas.openxmlformats.org/markup-compatibility/2006">
              <mc:Choice xmlns:v="urn:schemas-microsoft-com:vml" Requires="v">
                <p:oleObj spid="_x0000_s19424" name="Equation" r:id="rId5" imgW="990600" imgH="393700" progId="Equation.3">
                  <p:embed/>
                </p:oleObj>
              </mc:Choice>
              <mc:Fallback>
                <p:oleObj name="Equation" r:id="rId5" imgW="990600" imgH="393700" progId="Equation.3">
                  <p:embed/>
                  <p:pic>
                    <p:nvPicPr>
                      <p:cNvPr id="0" name=""/>
                      <p:cNvPicPr/>
                      <p:nvPr/>
                    </p:nvPicPr>
                    <p:blipFill>
                      <a:blip r:embed="rId6"/>
                      <a:stretch>
                        <a:fillRect/>
                      </a:stretch>
                    </p:blipFill>
                    <p:spPr>
                      <a:xfrm>
                        <a:off x="3892550" y="2171334"/>
                        <a:ext cx="4229100" cy="16811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90182703"/>
              </p:ext>
            </p:extLst>
          </p:nvPr>
        </p:nvGraphicFramePr>
        <p:xfrm>
          <a:off x="580892" y="4072888"/>
          <a:ext cx="4660900" cy="923925"/>
        </p:xfrm>
        <a:graphic>
          <a:graphicData uri="http://schemas.openxmlformats.org/presentationml/2006/ole">
            <mc:AlternateContent xmlns:mc="http://schemas.openxmlformats.org/markup-compatibility/2006">
              <mc:Choice xmlns:v="urn:schemas-microsoft-com:vml" Requires="v">
                <p:oleObj spid="_x0000_s19425" name="Equation" r:id="rId7" imgW="1092200" imgH="215900" progId="Equation.3">
                  <p:embed/>
                </p:oleObj>
              </mc:Choice>
              <mc:Fallback>
                <p:oleObj name="Equation" r:id="rId7" imgW="1092200" imgH="215900" progId="Equation.3">
                  <p:embed/>
                  <p:pic>
                    <p:nvPicPr>
                      <p:cNvPr id="0" name=""/>
                      <p:cNvPicPr/>
                      <p:nvPr/>
                    </p:nvPicPr>
                    <p:blipFill>
                      <a:blip r:embed="rId8"/>
                      <a:stretch>
                        <a:fillRect/>
                      </a:stretch>
                    </p:blipFill>
                    <p:spPr>
                      <a:xfrm>
                        <a:off x="580892" y="4072888"/>
                        <a:ext cx="4660900" cy="923925"/>
                      </a:xfrm>
                      <a:prstGeom prst="rect">
                        <a:avLst/>
                      </a:prstGeom>
                      <a:solidFill>
                        <a:srgbClr val="FFFF00"/>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32929930"/>
              </p:ext>
            </p:extLst>
          </p:nvPr>
        </p:nvGraphicFramePr>
        <p:xfrm>
          <a:off x="1672692" y="5318338"/>
          <a:ext cx="2687116" cy="1071618"/>
        </p:xfrm>
        <a:graphic>
          <a:graphicData uri="http://schemas.openxmlformats.org/presentationml/2006/ole">
            <mc:AlternateContent xmlns:mc="http://schemas.openxmlformats.org/markup-compatibility/2006">
              <mc:Choice xmlns:v="urn:schemas-microsoft-com:vml" Requires="v">
                <p:oleObj spid="_x0000_s19426" name="Equation" r:id="rId9" imgW="990600" imgH="393700" progId="Equation.3">
                  <p:embed/>
                </p:oleObj>
              </mc:Choice>
              <mc:Fallback>
                <p:oleObj name="Equation" r:id="rId9" imgW="990600" imgH="393700" progId="Equation.3">
                  <p:embed/>
                  <p:pic>
                    <p:nvPicPr>
                      <p:cNvPr id="0" name=""/>
                      <p:cNvPicPr/>
                      <p:nvPr/>
                    </p:nvPicPr>
                    <p:blipFill>
                      <a:blip r:embed="rId10"/>
                      <a:stretch>
                        <a:fillRect/>
                      </a:stretch>
                    </p:blipFill>
                    <p:spPr>
                      <a:xfrm>
                        <a:off x="1672692" y="5318338"/>
                        <a:ext cx="2687116" cy="1071618"/>
                      </a:xfrm>
                      <a:prstGeom prst="rect">
                        <a:avLst/>
                      </a:prstGeom>
                      <a:noFill/>
                    </p:spPr>
                  </p:pic>
                </p:oleObj>
              </mc:Fallback>
            </mc:AlternateContent>
          </a:graphicData>
        </a:graphic>
      </p:graphicFrame>
      <p:sp>
        <p:nvSpPr>
          <p:cNvPr id="9" name="TextBox 8"/>
          <p:cNvSpPr txBox="1"/>
          <p:nvPr/>
        </p:nvSpPr>
        <p:spPr>
          <a:xfrm>
            <a:off x="5920170" y="3649663"/>
            <a:ext cx="2746064" cy="738664"/>
          </a:xfrm>
          <a:prstGeom prst="rect">
            <a:avLst/>
          </a:prstGeom>
          <a:noFill/>
        </p:spPr>
        <p:txBody>
          <a:bodyPr wrap="none" rtlCol="0">
            <a:spAutoFit/>
          </a:bodyPr>
          <a:lstStyle/>
          <a:p>
            <a:pPr algn="ctr"/>
            <a:r>
              <a:rPr lang="en-US" sz="2400" dirty="0">
                <a:solidFill>
                  <a:srgbClr val="3366FF"/>
                </a:solidFill>
              </a:rPr>
              <a:t>Backward difference</a:t>
            </a:r>
          </a:p>
          <a:p>
            <a:pPr algn="ctr"/>
            <a:r>
              <a:rPr lang="en-US" dirty="0">
                <a:solidFill>
                  <a:srgbClr val="3366FF"/>
                </a:solidFill>
              </a:rPr>
              <a:t>(aka backward Euler)</a:t>
            </a:r>
          </a:p>
        </p:txBody>
      </p:sp>
      <p:sp>
        <p:nvSpPr>
          <p:cNvPr id="10" name="TextBox 9"/>
          <p:cNvSpPr txBox="1"/>
          <p:nvPr/>
        </p:nvSpPr>
        <p:spPr>
          <a:xfrm>
            <a:off x="5529717" y="4796509"/>
            <a:ext cx="3248113" cy="1384995"/>
          </a:xfrm>
          <a:prstGeom prst="rect">
            <a:avLst/>
          </a:prstGeom>
          <a:noFill/>
        </p:spPr>
        <p:txBody>
          <a:bodyPr wrap="square" rtlCol="0">
            <a:spAutoFit/>
          </a:bodyPr>
          <a:lstStyle/>
          <a:p>
            <a:pPr algn="ctr"/>
            <a:r>
              <a:rPr lang="en-US" sz="2800" dirty="0">
                <a:solidFill>
                  <a:srgbClr val="FF0000"/>
                </a:solidFill>
              </a:rPr>
              <a:t>Requires solving an extra equation</a:t>
            </a:r>
          </a:p>
          <a:p>
            <a:pPr algn="ctr"/>
            <a:r>
              <a:rPr lang="en-US" sz="2800" dirty="0">
                <a:solidFill>
                  <a:srgbClr val="FF0000"/>
                </a:solidFill>
              </a:rPr>
              <a:t>(implicit scheme)</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4" name="Rectangle 13"/>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6" name="TextBox 15"/>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
        <p:nvSpPr>
          <p:cNvPr id="3" name="Oval 2"/>
          <p:cNvSpPr/>
          <p:nvPr/>
        </p:nvSpPr>
        <p:spPr>
          <a:xfrm>
            <a:off x="7423973" y="2976486"/>
            <a:ext cx="673225" cy="55078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832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t>What does a model need?</a:t>
            </a:r>
            <a:br>
              <a:rPr lang="en-US" dirty="0"/>
            </a:br>
            <a:r>
              <a:rPr lang="en-US" sz="3600" dirty="0"/>
              <a:t>Discretization needed to implement numerically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28423132"/>
              </p:ext>
            </p:extLst>
          </p:nvPr>
        </p:nvGraphicFramePr>
        <p:xfrm>
          <a:off x="469900" y="1970088"/>
          <a:ext cx="2546350" cy="1679575"/>
        </p:xfrm>
        <a:graphic>
          <a:graphicData uri="http://schemas.openxmlformats.org/presentationml/2006/ole">
            <mc:AlternateContent xmlns:mc="http://schemas.openxmlformats.org/markup-compatibility/2006">
              <mc:Choice xmlns:v="urn:schemas-microsoft-com:vml" Requires="v">
                <p:oleObj spid="_x0000_s25053" name="Equation" r:id="rId3" imgW="596900" imgH="393700" progId="Equation.3">
                  <p:embed/>
                </p:oleObj>
              </mc:Choice>
              <mc:Fallback>
                <p:oleObj name="Equation" r:id="rId3" imgW="596900" imgH="393700" progId="Equation.3">
                  <p:embed/>
                  <p:pic>
                    <p:nvPicPr>
                      <p:cNvPr id="0" name=""/>
                      <p:cNvPicPr/>
                      <p:nvPr/>
                    </p:nvPicPr>
                    <p:blipFill>
                      <a:blip r:embed="rId4"/>
                      <a:stretch>
                        <a:fillRect/>
                      </a:stretch>
                    </p:blipFill>
                    <p:spPr>
                      <a:xfrm>
                        <a:off x="469900" y="1970088"/>
                        <a:ext cx="2546350" cy="16795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793884"/>
              </p:ext>
            </p:extLst>
          </p:nvPr>
        </p:nvGraphicFramePr>
        <p:xfrm>
          <a:off x="3892550" y="2205303"/>
          <a:ext cx="4229100" cy="1681163"/>
        </p:xfrm>
        <a:graphic>
          <a:graphicData uri="http://schemas.openxmlformats.org/presentationml/2006/ole">
            <mc:AlternateContent xmlns:mc="http://schemas.openxmlformats.org/markup-compatibility/2006">
              <mc:Choice xmlns:v="urn:schemas-microsoft-com:vml" Requires="v">
                <p:oleObj spid="_x0000_s25054" name="Equation" r:id="rId5" imgW="990600" imgH="393700" progId="Equation.3">
                  <p:embed/>
                </p:oleObj>
              </mc:Choice>
              <mc:Fallback>
                <p:oleObj name="Equation" r:id="rId5" imgW="990600" imgH="393700" progId="Equation.3">
                  <p:embed/>
                  <p:pic>
                    <p:nvPicPr>
                      <p:cNvPr id="0" name=""/>
                      <p:cNvPicPr/>
                      <p:nvPr/>
                    </p:nvPicPr>
                    <p:blipFill>
                      <a:blip r:embed="rId6"/>
                      <a:stretch>
                        <a:fillRect/>
                      </a:stretch>
                    </p:blipFill>
                    <p:spPr>
                      <a:xfrm>
                        <a:off x="3892550" y="2205303"/>
                        <a:ext cx="4229100" cy="16811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56653263"/>
              </p:ext>
            </p:extLst>
          </p:nvPr>
        </p:nvGraphicFramePr>
        <p:xfrm>
          <a:off x="419100" y="4073525"/>
          <a:ext cx="4986338" cy="923925"/>
        </p:xfrm>
        <a:graphic>
          <a:graphicData uri="http://schemas.openxmlformats.org/presentationml/2006/ole">
            <mc:AlternateContent xmlns:mc="http://schemas.openxmlformats.org/markup-compatibility/2006">
              <mc:Choice xmlns:v="urn:schemas-microsoft-com:vml" Requires="v">
                <p:oleObj spid="_x0000_s25055" name="Equation" r:id="rId7" imgW="1168400" imgH="215900" progId="Equation.3">
                  <p:embed/>
                </p:oleObj>
              </mc:Choice>
              <mc:Fallback>
                <p:oleObj name="Equation" r:id="rId7" imgW="1168400" imgH="215900" progId="Equation.3">
                  <p:embed/>
                  <p:pic>
                    <p:nvPicPr>
                      <p:cNvPr id="0" name=""/>
                      <p:cNvPicPr/>
                      <p:nvPr/>
                    </p:nvPicPr>
                    <p:blipFill>
                      <a:blip r:embed="rId8"/>
                      <a:stretch>
                        <a:fillRect/>
                      </a:stretch>
                    </p:blipFill>
                    <p:spPr>
                      <a:xfrm>
                        <a:off x="419100" y="4073525"/>
                        <a:ext cx="4986338" cy="923925"/>
                      </a:xfrm>
                      <a:prstGeom prst="rect">
                        <a:avLst/>
                      </a:prstGeom>
                      <a:solidFill>
                        <a:srgbClr val="FFFF00"/>
                      </a:solidFill>
                    </p:spPr>
                  </p:pic>
                </p:oleObj>
              </mc:Fallback>
            </mc:AlternateContent>
          </a:graphicData>
        </a:graphic>
      </p:graphicFrame>
      <p:sp>
        <p:nvSpPr>
          <p:cNvPr id="9" name="TextBox 8"/>
          <p:cNvSpPr txBox="1"/>
          <p:nvPr/>
        </p:nvSpPr>
        <p:spPr>
          <a:xfrm>
            <a:off x="5920170" y="3649663"/>
            <a:ext cx="2682044" cy="461665"/>
          </a:xfrm>
          <a:prstGeom prst="rect">
            <a:avLst/>
          </a:prstGeom>
          <a:noFill/>
        </p:spPr>
        <p:txBody>
          <a:bodyPr wrap="none" rtlCol="0">
            <a:spAutoFit/>
          </a:bodyPr>
          <a:lstStyle/>
          <a:p>
            <a:r>
              <a:rPr lang="en-US" sz="2400" dirty="0">
                <a:solidFill>
                  <a:srgbClr val="3366FF"/>
                </a:solidFill>
              </a:rPr>
              <a:t>Centered difference</a:t>
            </a:r>
          </a:p>
        </p:txBody>
      </p:sp>
      <p:sp>
        <p:nvSpPr>
          <p:cNvPr id="10" name="TextBox 9"/>
          <p:cNvSpPr txBox="1"/>
          <p:nvPr/>
        </p:nvSpPr>
        <p:spPr>
          <a:xfrm>
            <a:off x="5529717" y="4796509"/>
            <a:ext cx="3248113" cy="1384995"/>
          </a:xfrm>
          <a:prstGeom prst="rect">
            <a:avLst/>
          </a:prstGeom>
          <a:noFill/>
        </p:spPr>
        <p:txBody>
          <a:bodyPr wrap="square" rtlCol="0">
            <a:spAutoFit/>
          </a:bodyPr>
          <a:lstStyle/>
          <a:p>
            <a:pPr algn="ctr"/>
            <a:r>
              <a:rPr lang="en-US" sz="2800" dirty="0">
                <a:solidFill>
                  <a:srgbClr val="FF0000"/>
                </a:solidFill>
              </a:rPr>
              <a:t>Requires knowing more things from more points</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694675" y="1299436"/>
            <a:ext cx="899762" cy="871898"/>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4" name="Rectangle 13"/>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6" name="TextBox 15"/>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
        <p:nvSpPr>
          <p:cNvPr id="17" name="TextBox 16"/>
          <p:cNvSpPr txBox="1"/>
          <p:nvPr/>
        </p:nvSpPr>
        <p:spPr>
          <a:xfrm>
            <a:off x="5754182" y="1483001"/>
            <a:ext cx="747048" cy="578716"/>
          </a:xfrm>
          <a:prstGeom prst="rect">
            <a:avLst/>
          </a:prstGeom>
          <a:noFill/>
        </p:spPr>
        <p:txBody>
          <a:bodyPr wrap="none" rtlCol="0">
            <a:spAutoFit/>
          </a:bodyPr>
          <a:lstStyle/>
          <a:p>
            <a:r>
              <a:rPr lang="en-US" sz="3200" b="1" i="1" dirty="0">
                <a:latin typeface="Times New Roman"/>
                <a:cs typeface="Times New Roman"/>
              </a:rPr>
              <a:t>i-1</a:t>
            </a:r>
          </a:p>
        </p:txBody>
      </p:sp>
    </p:spTree>
    <p:extLst>
      <p:ext uri="{BB962C8B-B14F-4D97-AF65-F5344CB8AC3E}">
        <p14:creationId xmlns:p14="http://schemas.microsoft.com/office/powerpoint/2010/main" val="3181958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39048</TotalTime>
  <Words>949</Words>
  <Application>Microsoft Macintosh PowerPoint</Application>
  <PresentationFormat>On-screen Show (4:3)</PresentationFormat>
  <Paragraphs>157</Paragraphs>
  <Slides>27</Slides>
  <Notes>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Arial</vt:lpstr>
      <vt:lpstr>Calibri</vt:lpstr>
      <vt:lpstr>Symbol</vt:lpstr>
      <vt:lpstr>Times New Roman</vt:lpstr>
      <vt:lpstr>Office Theme</vt:lpstr>
      <vt:lpstr>Equation</vt:lpstr>
      <vt:lpstr>Climate models – what are they?</vt:lpstr>
      <vt:lpstr>A bit of review:   What do we need  to make a model? </vt:lpstr>
      <vt:lpstr>What does a model need? A very simple analytical example</vt:lpstr>
      <vt:lpstr>What does a model need? A very simple analytical example</vt:lpstr>
      <vt:lpstr>What does a model need? A very simple analytical example</vt:lpstr>
      <vt:lpstr>Discretization</vt:lpstr>
      <vt:lpstr>What does a model need? A very simple numerical example</vt:lpstr>
      <vt:lpstr>What does a model need? Discretization needed to implement numerically</vt:lpstr>
      <vt:lpstr>What does a model need? Discretization needed to implement numerically</vt:lpstr>
      <vt:lpstr>The “dynamical/numerical core” of a model matters … a lot!</vt:lpstr>
      <vt:lpstr>PowerPoint Presentation</vt:lpstr>
      <vt:lpstr>Testing the numerical core …when we don’t have an exact solution to compare to</vt:lpstr>
      <vt:lpstr>Testing the numerical core …when we don’t have an exact solution to compare to</vt:lpstr>
      <vt:lpstr>What does a numerical model need? summary</vt:lpstr>
      <vt:lpstr>Why model climate?</vt:lpstr>
      <vt:lpstr>Weather and climate – bridging the gap</vt:lpstr>
      <vt:lpstr>PowerPoint Presentation</vt:lpstr>
      <vt:lpstr>What are coupled climate models?</vt:lpstr>
      <vt:lpstr>PowerPoint Presentation</vt:lpstr>
      <vt:lpstr>The “coupler” is the heart of climate models</vt:lpstr>
      <vt:lpstr>PowerPoint Presentation</vt:lpstr>
      <vt:lpstr>PowerPoint Presentation</vt:lpstr>
      <vt:lpstr>PowerPoint Presentation</vt:lpstr>
      <vt:lpstr>What is model “coupling”?</vt:lpstr>
      <vt:lpstr>Model complexity : need vs greed and the need for speed</vt:lpstr>
      <vt:lpstr>Model complexity vs resolution Late 1960s: UNIVAC 1108 (0.5MB of memory!)</vt:lpstr>
      <vt:lpstr>PowerPoint Presentation</vt:lpstr>
    </vt:vector>
  </TitlesOfParts>
  <Company>University of Oxford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climate models</dc:title>
  <dc:creator>Yves Plancherel</dc:creator>
  <cp:lastModifiedBy>Plancherel, Yves</cp:lastModifiedBy>
  <cp:revision>380</cp:revision>
  <cp:lastPrinted>2016-11-10T09:43:47Z</cp:lastPrinted>
  <dcterms:created xsi:type="dcterms:W3CDTF">2016-10-20T16:30:10Z</dcterms:created>
  <dcterms:modified xsi:type="dcterms:W3CDTF">2021-11-21T19:15:57Z</dcterms:modified>
</cp:coreProperties>
</file>